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31"/>
  </p:notesMasterIdLst>
  <p:sldIdLst>
    <p:sldId id="256" r:id="rId5"/>
    <p:sldId id="275" r:id="rId6"/>
    <p:sldId id="258" r:id="rId7"/>
    <p:sldId id="259" r:id="rId8"/>
    <p:sldId id="260" r:id="rId9"/>
    <p:sldId id="276" r:id="rId10"/>
    <p:sldId id="279" r:id="rId11"/>
    <p:sldId id="278" r:id="rId12"/>
    <p:sldId id="263" r:id="rId13"/>
    <p:sldId id="280" r:id="rId14"/>
    <p:sldId id="281" r:id="rId15"/>
    <p:sldId id="283" r:id="rId16"/>
    <p:sldId id="284" r:id="rId17"/>
    <p:sldId id="285" r:id="rId18"/>
    <p:sldId id="286" r:id="rId19"/>
    <p:sldId id="267" r:id="rId20"/>
    <p:sldId id="287" r:id="rId21"/>
    <p:sldId id="288" r:id="rId22"/>
    <p:sldId id="289" r:id="rId23"/>
    <p:sldId id="272" r:id="rId24"/>
    <p:sldId id="290" r:id="rId25"/>
    <p:sldId id="291" r:id="rId26"/>
    <p:sldId id="296" r:id="rId27"/>
    <p:sldId id="294" r:id="rId28"/>
    <p:sldId id="298" r:id="rId29"/>
    <p:sldId id="29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p:cViewPr varScale="1">
        <p:scale>
          <a:sx n="111" d="100"/>
          <a:sy n="111" d="100"/>
        </p:scale>
        <p:origin x="128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3CACD-81C6-4288-86D3-82E4302BDE60}" type="datetimeFigureOut">
              <a:rPr lang="fr-FR" smtClean="0"/>
              <a:t>06/10/2023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551F8-F5B4-48AB-8368-C0E35E69738C}" type="slidenum">
              <a:rPr lang="fr-FR" smtClean="0"/>
              <a:t>‹N°›</a:t>
            </a:fld>
            <a:endParaRPr lang="fr-FR"/>
          </a:p>
        </p:txBody>
      </p:sp>
    </p:spTree>
    <p:extLst>
      <p:ext uri="{BB962C8B-B14F-4D97-AF65-F5344CB8AC3E}">
        <p14:creationId xmlns:p14="http://schemas.microsoft.com/office/powerpoint/2010/main" val="816311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86b8ee003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886b8ee00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1000"/>
              <a:t>L’IRM, imagerie par résonance magnétique, (mot nucléaire étant abandonné car il</a:t>
            </a:r>
            <a:endParaRPr sz="1000"/>
          </a:p>
          <a:p>
            <a:pPr marL="0" lvl="0" indent="0" algn="l" rtl="0">
              <a:spcBef>
                <a:spcPts val="0"/>
              </a:spcBef>
              <a:spcAft>
                <a:spcPts val="0"/>
              </a:spcAft>
              <a:buClr>
                <a:schemeClr val="dk1"/>
              </a:buClr>
              <a:buSzPts val="1100"/>
              <a:buFont typeface="Arial"/>
              <a:buNone/>
            </a:pPr>
            <a:r>
              <a:rPr lang="fr-FR" sz="1000"/>
              <a:t>"faisait peur") est l'une des techniques les plus récentes dans le domaine de l’imagerie médical</a:t>
            </a:r>
            <a:endParaRPr sz="1000"/>
          </a:p>
          <a:p>
            <a:pPr marL="0" lvl="0" indent="0" algn="l" rtl="0">
              <a:spcBef>
                <a:spcPts val="0"/>
              </a:spcBef>
              <a:spcAft>
                <a:spcPts val="0"/>
              </a:spcAft>
              <a:buClr>
                <a:schemeClr val="dk1"/>
              </a:buClr>
              <a:buSzPts val="1100"/>
              <a:buFont typeface="Arial"/>
              <a:buNone/>
            </a:pPr>
            <a:r>
              <a:rPr lang="fr-FR" sz="1000"/>
              <a:t>puisqu'elle ne fait son apparition qu'au début des années 80.</a:t>
            </a:r>
            <a:endParaRPr sz="1000"/>
          </a:p>
          <a:p>
            <a:pPr marL="0" lvl="0" indent="0" algn="l" rtl="0">
              <a:spcBef>
                <a:spcPts val="0"/>
              </a:spcBef>
              <a:spcAft>
                <a:spcPts val="0"/>
              </a:spcAft>
              <a:buClr>
                <a:schemeClr val="dk1"/>
              </a:buClr>
              <a:buSzPts val="1100"/>
              <a:buFont typeface="Arial"/>
              <a:buNone/>
            </a:pPr>
            <a:r>
              <a:rPr lang="fr-FR" sz="1000"/>
              <a:t>Elle permet de visualiser avec précision les organes et tissus mous dans différents plan de</a:t>
            </a:r>
            <a:endParaRPr sz="1000"/>
          </a:p>
          <a:p>
            <a:pPr marL="0" lvl="0" indent="0" algn="l" rtl="0">
              <a:spcBef>
                <a:spcPts val="0"/>
              </a:spcBef>
              <a:spcAft>
                <a:spcPts val="0"/>
              </a:spcAft>
              <a:buNone/>
            </a:pPr>
            <a:r>
              <a:rPr lang="fr-FR" sz="1000"/>
              <a:t>l'espace.</a:t>
            </a:r>
            <a:endParaRPr sz="1000"/>
          </a:p>
        </p:txBody>
      </p:sp>
      <p:sp>
        <p:nvSpPr>
          <p:cNvPr id="245" name="Google Shape;2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fr-FR" sz="1200">
                <a:solidFill>
                  <a:schemeClr val="dk1"/>
                </a:solidFill>
                <a:latin typeface="Times New Roman"/>
                <a:ea typeface="Times New Roman"/>
                <a:cs typeface="Times New Roman"/>
                <a:sym typeface="Times New Roman"/>
              </a:rPr>
              <a:t>Parmi les techniques récentes d’imagerie cérébrale, c’est principalement l’imagerie par résonance magnétique (IRM) qui a permis de mieux définir la topographie et caractériser partiellement la nature des lésions cérébrales rencontrées, ainsi de permettre le calcul et la modélisation de volumes et d’autres paramètres, tout en utilisant plusieurs méthodes de traitement d’images.</a:t>
            </a:r>
            <a:endParaRPr/>
          </a:p>
        </p:txBody>
      </p:sp>
      <p:sp>
        <p:nvSpPr>
          <p:cNvPr id="252" name="Google Shape;25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1432" lvl="0" indent="0" algn="l" rtl="0">
              <a:spcBef>
                <a:spcPts val="0"/>
              </a:spcBef>
              <a:spcAft>
                <a:spcPts val="0"/>
              </a:spcAft>
              <a:buClr>
                <a:schemeClr val="dk1"/>
              </a:buClr>
              <a:buSzPts val="2560"/>
              <a:buFont typeface="Arial"/>
              <a:buNone/>
            </a:pPr>
            <a:r>
              <a:rPr lang="fr-FR" sz="1300">
                <a:solidFill>
                  <a:schemeClr val="dk1"/>
                </a:solidFill>
                <a:latin typeface="Corbel"/>
                <a:ea typeface="Corbel"/>
                <a:cs typeface="Corbel"/>
                <a:sym typeface="Corbel"/>
              </a:rPr>
              <a:t>donnée objectivement :</a:t>
            </a:r>
            <a:endParaRPr sz="1300">
              <a:solidFill>
                <a:schemeClr val="dk1"/>
              </a:solidFill>
              <a:latin typeface="Corbel"/>
              <a:ea typeface="Corbel"/>
              <a:cs typeface="Corbel"/>
              <a:sym typeface="Corbel"/>
            </a:endParaRPr>
          </a:p>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1432" lvl="0" indent="0" algn="l" rtl="0">
              <a:spcBef>
                <a:spcPts val="0"/>
              </a:spcBef>
              <a:spcAft>
                <a:spcPts val="0"/>
              </a:spcAft>
              <a:buClr>
                <a:schemeClr val="dk1"/>
              </a:buClr>
              <a:buSzPts val="2560"/>
              <a:buFont typeface="Arial"/>
              <a:buNone/>
            </a:pPr>
            <a:r>
              <a:rPr lang="fr-FR" sz="1500">
                <a:solidFill>
                  <a:schemeClr val="dk1"/>
                </a:solidFill>
                <a:latin typeface="Corbel"/>
                <a:ea typeface="Corbel"/>
                <a:cs typeface="Corbel"/>
                <a:sym typeface="Corbel"/>
              </a:rPr>
              <a:t>Notre objectif est de segmenter automatiquement les images d’IRM cérébrales trouvées dans la base de données mise à notre disposition ainsi que des images qu’on va collecter d’après notre recherche, et ce afin de calculer le volume hippocampique de la région segmentée et de comparer celui des images des personnes saines et celui des images des patients atteints d'ESPT.</a:t>
            </a:r>
            <a:endParaRPr sz="100"/>
          </a:p>
        </p:txBody>
      </p:sp>
      <p:sp>
        <p:nvSpPr>
          <p:cNvPr id="280" name="Google Shape;28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886b8ee003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886b8ee003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886b8ee003_1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886b8ee003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886b8ee003_1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886b8ee003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900">
                <a:solidFill>
                  <a:schemeClr val="dk1"/>
                </a:solidFill>
                <a:latin typeface="Times New Roman"/>
                <a:ea typeface="Times New Roman"/>
                <a:cs typeface="Times New Roman"/>
                <a:sym typeface="Times New Roman"/>
              </a:rPr>
              <a:t>L’encéphale représente</a:t>
            </a:r>
            <a:r>
              <a:rPr lang="fr-FR" sz="900" b="1">
                <a:solidFill>
                  <a:schemeClr val="dk1"/>
                </a:solidFill>
                <a:latin typeface="Times New Roman"/>
                <a:ea typeface="Times New Roman"/>
                <a:cs typeface="Times New Roman"/>
                <a:sym typeface="Times New Roman"/>
              </a:rPr>
              <a:t> la partie majeure du cerveau humain</a:t>
            </a:r>
            <a:r>
              <a:rPr lang="fr-FR" sz="900">
                <a:solidFill>
                  <a:schemeClr val="dk1"/>
                </a:solidFill>
                <a:latin typeface="Times New Roman"/>
                <a:ea typeface="Times New Roman"/>
                <a:cs typeface="Times New Roman"/>
                <a:sym typeface="Times New Roman"/>
              </a:rPr>
              <a:t> et est associé à des </a:t>
            </a:r>
            <a:r>
              <a:rPr lang="fr-FR" sz="900" b="1">
                <a:solidFill>
                  <a:schemeClr val="dk1"/>
                </a:solidFill>
                <a:latin typeface="Times New Roman"/>
                <a:ea typeface="Times New Roman"/>
                <a:cs typeface="Times New Roman"/>
                <a:sym typeface="Times New Roman"/>
              </a:rPr>
              <a:t>fonctions supérieures</a:t>
            </a:r>
            <a:r>
              <a:rPr lang="fr-FR" sz="900">
                <a:solidFill>
                  <a:schemeClr val="dk1"/>
                </a:solidFill>
                <a:latin typeface="Times New Roman"/>
                <a:ea typeface="Times New Roman"/>
                <a:cs typeface="Times New Roman"/>
                <a:sym typeface="Times New Roman"/>
              </a:rPr>
              <a:t> comme le contrôle des comportements volontaires. </a:t>
            </a:r>
            <a:r>
              <a:rPr lang="fr-FR" sz="900" b="1">
                <a:solidFill>
                  <a:schemeClr val="dk1"/>
                </a:solidFill>
                <a:latin typeface="Times New Roman"/>
                <a:ea typeface="Times New Roman"/>
                <a:cs typeface="Times New Roman"/>
                <a:sym typeface="Times New Roman"/>
              </a:rPr>
              <a:t>Penser, percevoir, planifier, et comprendre un langage</a:t>
            </a:r>
            <a:r>
              <a:rPr lang="fr-FR" sz="900">
                <a:solidFill>
                  <a:schemeClr val="dk1"/>
                </a:solidFill>
                <a:latin typeface="Times New Roman"/>
                <a:ea typeface="Times New Roman"/>
                <a:cs typeface="Times New Roman"/>
                <a:sym typeface="Times New Roman"/>
              </a:rPr>
              <a:t>,</a:t>
            </a:r>
            <a:endParaRPr sz="900">
              <a:solidFill>
                <a:schemeClr val="dk1"/>
              </a:solidFill>
              <a:latin typeface="Times New Roman"/>
              <a:ea typeface="Times New Roman"/>
              <a:cs typeface="Times New Roman"/>
              <a:sym typeface="Times New Roman"/>
            </a:endParaRPr>
          </a:p>
          <a:p>
            <a:pPr marL="457200" lvl="0" indent="-285750" algn="l" rtl="0">
              <a:spcBef>
                <a:spcPts val="1400"/>
              </a:spcBef>
              <a:spcAft>
                <a:spcPts val="0"/>
              </a:spcAft>
              <a:buClr>
                <a:srgbClr val="2F5496"/>
              </a:buClr>
              <a:buSzPts val="900"/>
              <a:buFont typeface="Noto Sans Symbols"/>
              <a:buChar char="●"/>
            </a:pPr>
            <a:r>
              <a:rPr lang="fr-FR" sz="900">
                <a:solidFill>
                  <a:srgbClr val="2F5496"/>
                </a:solidFill>
                <a:latin typeface="Calibri"/>
                <a:ea typeface="Calibri"/>
                <a:cs typeface="Calibri"/>
                <a:sym typeface="Calibri"/>
              </a:rPr>
              <a:t>Le cortex cérébral: </a:t>
            </a:r>
            <a:r>
              <a:rPr lang="fr-FR" sz="900">
                <a:solidFill>
                  <a:schemeClr val="dk1"/>
                </a:solidFill>
                <a:latin typeface="Times New Roman"/>
                <a:ea typeface="Times New Roman"/>
                <a:cs typeface="Times New Roman"/>
                <a:sym typeface="Times New Roman"/>
              </a:rPr>
              <a:t>À la surface de l’encéphale se trouve une couche de tissu cérébral appelé </a:t>
            </a:r>
            <a:r>
              <a:rPr lang="fr-FR" sz="900" b="1">
                <a:solidFill>
                  <a:schemeClr val="dk1"/>
                </a:solidFill>
                <a:latin typeface="Times New Roman"/>
                <a:ea typeface="Times New Roman"/>
                <a:cs typeface="Times New Roman"/>
                <a:sym typeface="Times New Roman"/>
              </a:rPr>
              <a:t>cortex cérébral</a:t>
            </a:r>
            <a:r>
              <a:rPr lang="fr-FR" sz="900">
                <a:solidFill>
                  <a:schemeClr val="dk1"/>
                </a:solidFill>
                <a:latin typeface="Times New Roman"/>
                <a:ea typeface="Times New Roman"/>
                <a:cs typeface="Times New Roman"/>
                <a:sym typeface="Times New Roman"/>
              </a:rPr>
              <a:t>. Cette structure est plus communément appelée </a:t>
            </a:r>
            <a:r>
              <a:rPr lang="fr-FR" sz="900" b="1">
                <a:solidFill>
                  <a:schemeClr val="dk1"/>
                </a:solidFill>
                <a:latin typeface="Times New Roman"/>
                <a:ea typeface="Times New Roman"/>
                <a:cs typeface="Times New Roman"/>
                <a:sym typeface="Times New Roman"/>
              </a:rPr>
              <a:t>matière grise</a:t>
            </a:r>
            <a:r>
              <a:rPr lang="fr-FR" sz="900" b="1" i="1">
                <a:solidFill>
                  <a:schemeClr val="dk1"/>
                </a:solidFill>
                <a:latin typeface="Times New Roman"/>
                <a:ea typeface="Times New Roman"/>
                <a:cs typeface="Times New Roman"/>
                <a:sym typeface="Times New Roman"/>
              </a:rPr>
              <a:t> </a:t>
            </a:r>
            <a:r>
              <a:rPr lang="fr-FR" sz="900">
                <a:solidFill>
                  <a:schemeClr val="dk1"/>
                </a:solidFill>
                <a:latin typeface="Times New Roman"/>
                <a:ea typeface="Times New Roman"/>
                <a:cs typeface="Times New Roman"/>
                <a:sym typeface="Times New Roman"/>
              </a:rPr>
              <a:t>en raison de sa couleur grise.</a:t>
            </a:r>
            <a:endParaRPr sz="900">
              <a:solidFill>
                <a:schemeClr val="dk1"/>
              </a:solidFill>
              <a:latin typeface="Times New Roman"/>
              <a:ea typeface="Times New Roman"/>
              <a:cs typeface="Times New Roman"/>
              <a:sym typeface="Times New Roman"/>
            </a:endParaRPr>
          </a:p>
          <a:p>
            <a:pPr marL="0" lvl="0" indent="0" algn="l" rtl="0">
              <a:spcBef>
                <a:spcPts val="1400"/>
              </a:spcBef>
              <a:spcAft>
                <a:spcPts val="0"/>
              </a:spcAft>
              <a:buNone/>
            </a:pPr>
            <a:r>
              <a:rPr lang="fr-FR" sz="900" b="1">
                <a:solidFill>
                  <a:schemeClr val="dk1"/>
                </a:solidFill>
                <a:latin typeface="Times New Roman"/>
                <a:ea typeface="Times New Roman"/>
                <a:cs typeface="Times New Roman"/>
                <a:sym typeface="Times New Roman"/>
              </a:rPr>
              <a:t>Le lobe frontal</a:t>
            </a:r>
            <a:r>
              <a:rPr lang="fr-FR" sz="900" b="1" i="1">
                <a:solidFill>
                  <a:schemeClr val="dk1"/>
                </a:solidFill>
                <a:latin typeface="Times New Roman"/>
                <a:ea typeface="Times New Roman"/>
                <a:cs typeface="Times New Roman"/>
                <a:sym typeface="Times New Roman"/>
              </a:rPr>
              <a:t> </a:t>
            </a:r>
            <a:r>
              <a:rPr lang="fr-FR" sz="900">
                <a:solidFill>
                  <a:schemeClr val="dk1"/>
                </a:solidFill>
                <a:latin typeface="Times New Roman"/>
                <a:ea typeface="Times New Roman"/>
                <a:cs typeface="Times New Roman"/>
                <a:sym typeface="Times New Roman"/>
              </a:rPr>
              <a:t>est impliqué dans l’</a:t>
            </a:r>
            <a:r>
              <a:rPr lang="fr-FR" sz="900" b="1">
                <a:solidFill>
                  <a:schemeClr val="dk1"/>
                </a:solidFill>
                <a:latin typeface="Times New Roman"/>
                <a:ea typeface="Times New Roman"/>
                <a:cs typeface="Times New Roman"/>
                <a:sym typeface="Times New Roman"/>
              </a:rPr>
              <a:t>initiation et la coordination des mouvements</a:t>
            </a:r>
            <a:r>
              <a:rPr lang="fr-FR" sz="900">
                <a:solidFill>
                  <a:schemeClr val="dk1"/>
                </a:solidFill>
                <a:latin typeface="Times New Roman"/>
                <a:ea typeface="Times New Roman"/>
                <a:cs typeface="Times New Roman"/>
                <a:sym typeface="Times New Roman"/>
              </a:rPr>
              <a:t>, </a:t>
            </a:r>
            <a:r>
              <a:rPr lang="fr-FR" sz="900" b="1">
                <a:solidFill>
                  <a:schemeClr val="dk1"/>
                </a:solidFill>
                <a:latin typeface="Times New Roman"/>
                <a:ea typeface="Times New Roman"/>
                <a:cs typeface="Times New Roman"/>
                <a:sym typeface="Times New Roman"/>
              </a:rPr>
              <a:t>Le lobe pariétal</a:t>
            </a:r>
            <a:r>
              <a:rPr lang="fr-FR" sz="900" i="1">
                <a:solidFill>
                  <a:schemeClr val="dk1"/>
                </a:solidFill>
                <a:latin typeface="Times New Roman"/>
                <a:ea typeface="Times New Roman"/>
                <a:cs typeface="Times New Roman"/>
                <a:sym typeface="Times New Roman"/>
              </a:rPr>
              <a:t> </a:t>
            </a:r>
            <a:r>
              <a:rPr lang="fr-FR" sz="900">
                <a:solidFill>
                  <a:schemeClr val="dk1"/>
                </a:solidFill>
                <a:latin typeface="Times New Roman"/>
                <a:ea typeface="Times New Roman"/>
                <a:cs typeface="Times New Roman"/>
                <a:sym typeface="Times New Roman"/>
              </a:rPr>
              <a:t>intervient dans les </a:t>
            </a:r>
            <a:r>
              <a:rPr lang="fr-FR" sz="900" b="1">
                <a:solidFill>
                  <a:schemeClr val="dk1"/>
                </a:solidFill>
                <a:latin typeface="Times New Roman"/>
                <a:ea typeface="Times New Roman"/>
                <a:cs typeface="Times New Roman"/>
                <a:sym typeface="Times New Roman"/>
              </a:rPr>
              <a:t>processus sensoriels, l’attention et le langage. Le lobe occipital</a:t>
            </a:r>
            <a:r>
              <a:rPr lang="fr-FR" sz="900" b="1" i="1">
                <a:solidFill>
                  <a:schemeClr val="dk1"/>
                </a:solidFill>
                <a:latin typeface="Times New Roman"/>
                <a:ea typeface="Times New Roman"/>
                <a:cs typeface="Times New Roman"/>
                <a:sym typeface="Times New Roman"/>
              </a:rPr>
              <a:t> </a:t>
            </a:r>
            <a:r>
              <a:rPr lang="fr-FR" sz="900">
                <a:solidFill>
                  <a:schemeClr val="dk1"/>
                </a:solidFill>
                <a:latin typeface="Times New Roman"/>
                <a:ea typeface="Times New Roman"/>
                <a:cs typeface="Times New Roman"/>
                <a:sym typeface="Times New Roman"/>
              </a:rPr>
              <a:t>prend part dans l’</a:t>
            </a:r>
            <a:r>
              <a:rPr lang="fr-FR" sz="900" b="1">
                <a:solidFill>
                  <a:schemeClr val="dk1"/>
                </a:solidFill>
                <a:latin typeface="Times New Roman"/>
                <a:ea typeface="Times New Roman"/>
                <a:cs typeface="Times New Roman"/>
                <a:sym typeface="Times New Roman"/>
              </a:rPr>
              <a:t>information visuell</a:t>
            </a:r>
            <a:r>
              <a:rPr lang="fr-FR" sz="900">
                <a:solidFill>
                  <a:schemeClr val="dk1"/>
                </a:solidFill>
                <a:latin typeface="Times New Roman"/>
                <a:ea typeface="Times New Roman"/>
                <a:cs typeface="Times New Roman"/>
                <a:sym typeface="Times New Roman"/>
              </a:rPr>
              <a:t>e y compris dans la </a:t>
            </a:r>
            <a:r>
              <a:rPr lang="fr-FR" sz="900" b="1">
                <a:solidFill>
                  <a:schemeClr val="dk1"/>
                </a:solidFill>
                <a:latin typeface="Times New Roman"/>
                <a:ea typeface="Times New Roman"/>
                <a:cs typeface="Times New Roman"/>
                <a:sym typeface="Times New Roman"/>
              </a:rPr>
              <a:t>reconnaissance des formes et des couleurs</a:t>
            </a:r>
            <a:r>
              <a:rPr lang="fr-FR" sz="900">
                <a:solidFill>
                  <a:schemeClr val="dk1"/>
                </a:solidFill>
                <a:latin typeface="Times New Roman"/>
                <a:ea typeface="Times New Roman"/>
                <a:cs typeface="Times New Roman"/>
                <a:sym typeface="Times New Roman"/>
              </a:rPr>
              <a:t>.</a:t>
            </a:r>
            <a:endParaRPr sz="9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r>
              <a:rPr lang="fr-FR" sz="900" b="1">
                <a:solidFill>
                  <a:schemeClr val="dk1"/>
                </a:solidFill>
                <a:latin typeface="Times New Roman"/>
                <a:ea typeface="Times New Roman"/>
                <a:cs typeface="Times New Roman"/>
                <a:sym typeface="Times New Roman"/>
              </a:rPr>
              <a:t>Le lobe temporal</a:t>
            </a:r>
            <a:r>
              <a:rPr lang="fr-FR" sz="900" b="1" i="1">
                <a:solidFill>
                  <a:schemeClr val="dk1"/>
                </a:solidFill>
                <a:latin typeface="Times New Roman"/>
                <a:ea typeface="Times New Roman"/>
                <a:cs typeface="Times New Roman"/>
                <a:sym typeface="Times New Roman"/>
              </a:rPr>
              <a:t> </a:t>
            </a:r>
            <a:r>
              <a:rPr lang="fr-FR" sz="900">
                <a:solidFill>
                  <a:schemeClr val="dk1"/>
                </a:solidFill>
                <a:latin typeface="Times New Roman"/>
                <a:ea typeface="Times New Roman"/>
                <a:cs typeface="Times New Roman"/>
                <a:sym typeface="Times New Roman"/>
              </a:rPr>
              <a:t>joue un rôle dans l’</a:t>
            </a:r>
            <a:r>
              <a:rPr lang="fr-FR" sz="900" b="1">
                <a:solidFill>
                  <a:schemeClr val="dk1"/>
                </a:solidFill>
                <a:latin typeface="Times New Roman"/>
                <a:ea typeface="Times New Roman"/>
                <a:cs typeface="Times New Roman"/>
                <a:sym typeface="Times New Roman"/>
              </a:rPr>
              <a:t>encodage des informations auditives et dans l’intégration des informations</a:t>
            </a:r>
            <a:r>
              <a:rPr lang="fr-FR" sz="900">
                <a:solidFill>
                  <a:schemeClr val="dk1"/>
                </a:solidFill>
                <a:latin typeface="Times New Roman"/>
                <a:ea typeface="Times New Roman"/>
                <a:cs typeface="Times New Roman"/>
                <a:sym typeface="Times New Roman"/>
              </a:rPr>
              <a:t> provenant des autres modalités sensorielles.</a:t>
            </a:r>
            <a:endParaRPr sz="900" b="1">
              <a:solidFill>
                <a:schemeClr val="dk1"/>
              </a:solidFill>
              <a:latin typeface="Times New Roman"/>
              <a:ea typeface="Times New Roman"/>
              <a:cs typeface="Times New Roman"/>
              <a:sym typeface="Times New Roman"/>
            </a:endParaRPr>
          </a:p>
          <a:p>
            <a:pPr marL="0" lvl="0" indent="0" algn="l" rtl="0">
              <a:spcBef>
                <a:spcPts val="800"/>
              </a:spcBef>
              <a:spcAft>
                <a:spcPts val="80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
        <p:nvSpPr>
          <p:cNvPr id="147" name="Google Shape;14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fr-FR" sz="1200">
                <a:solidFill>
                  <a:schemeClr val="dk1"/>
                </a:solidFill>
                <a:latin typeface="Times New Roman"/>
                <a:ea typeface="Times New Roman"/>
                <a:cs typeface="Times New Roman"/>
                <a:sym typeface="Times New Roman"/>
              </a:rPr>
              <a:t>Les lésions bilatérales de l'hippocampe peuvent entraîner une amnésie antérograde, c'est-à-dire que le cerveau ne parvient pas à établir de nouveaux souvenirs à long terme, sachant que les vaisseaux sanguins qui alimentent l'hippocampe sont de petit calibre et sont plus enclins à la formation de thrombus. La thrombose des artères de l'hippocampe entraîne la détérioration et la mort des neurones pyramidaux de l'hippocampe, ce qui est caractéristique de la maladie d'Alzheimer.</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fr-FR" sz="1200">
                <a:solidFill>
                  <a:srgbClr val="FF0000"/>
                </a:solidFill>
                <a:latin typeface="Times New Roman"/>
                <a:ea typeface="Times New Roman"/>
                <a:cs typeface="Times New Roman"/>
                <a:sym typeface="Times New Roman"/>
              </a:rPr>
              <a:t>Cette structure cérébrale située dans les lobes temporaux et qui joue un rôle central dans la mémoire, connaît  des variations de son volume, selon l’état du fonctionnement cognitif cité ci-dessus, et ca sera notre objectif dans la 3ème partie de notre projet de calculer la variation du volume hippocampique et de comparer les résultats entre sujets contrôle et patients .</a:t>
            </a:r>
            <a:endParaRPr sz="1200">
              <a:solidFill>
                <a:schemeClr val="dk1"/>
              </a:solidFill>
              <a:latin typeface="Times New Roman"/>
              <a:ea typeface="Times New Roman"/>
              <a:cs typeface="Times New Roman"/>
              <a:sym typeface="Times New Roman"/>
            </a:endParaRPr>
          </a:p>
        </p:txBody>
      </p:sp>
      <p:sp>
        <p:nvSpPr>
          <p:cNvPr id="166" name="Google Shape;16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88600355bf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88600355b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sz="900">
                <a:solidFill>
                  <a:schemeClr val="dk1"/>
                </a:solidFill>
                <a:latin typeface="Times New Roman"/>
                <a:ea typeface="Times New Roman"/>
                <a:cs typeface="Times New Roman"/>
                <a:sym typeface="Times New Roman"/>
              </a:rPr>
              <a:t>Ce sont les capacités de notre cerveau qui nous permettent d’être en interaction avec notre environnement : elles permettent de percevoir, se concentrer, acquérir des connaissances, raisonner, s’adapter et interagir avec les autres. Il existe plusieurs fonctions cognitives :</a:t>
            </a:r>
            <a:endParaRPr sz="700">
              <a:solidFill>
                <a:schemeClr val="dk1"/>
              </a:solidFill>
              <a:latin typeface="Times New Roman"/>
              <a:ea typeface="Times New Roman"/>
              <a:cs typeface="Times New Roman"/>
              <a:sym typeface="Times New Roman"/>
            </a:endParaRPr>
          </a:p>
          <a:p>
            <a:pPr marL="457200" lvl="0" indent="-298450" algn="l" rtl="0">
              <a:lnSpc>
                <a:spcPct val="115000"/>
              </a:lnSpc>
              <a:spcBef>
                <a:spcPts val="120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L’attention : la capacité à se concentrer pendant une certaine durée, à faire deux choses en même temps.</a:t>
            </a:r>
            <a:endParaRPr sz="9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La mémoire : capacité à retenir des informations visuelles, verbales à court et long terme.</a:t>
            </a:r>
            <a:endParaRPr sz="9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La mémoire de travail : manipuler une information en mémoire (exemple du calcul mental).</a:t>
            </a:r>
            <a:endParaRPr sz="9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Les fonctions exécutives  : capacités à s’organiser, à mettre en place des stratégies pour faire face à des situations inhabituelles.</a:t>
            </a:r>
            <a:endParaRPr sz="9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Les fonctions visuo-spatiales : capacité à s’orienter et se repérer.</a:t>
            </a:r>
            <a:endParaRPr sz="9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fr-FR" sz="900">
                <a:solidFill>
                  <a:schemeClr val="dk1"/>
                </a:solidFill>
                <a:latin typeface="Times New Roman"/>
                <a:ea typeface="Times New Roman"/>
                <a:cs typeface="Times New Roman"/>
                <a:sym typeface="Times New Roman"/>
              </a:rPr>
              <a:t>La cognition sociale  : ce sont les capacités à comprendre les autres, à identifier les différentes émotions et à interpréter correctement son environnement.</a:t>
            </a:r>
            <a:endParaRPr sz="9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fr-FR" sz="1000">
                <a:solidFill>
                  <a:schemeClr val="dk1"/>
                </a:solidFill>
                <a:latin typeface="Times New Roman"/>
                <a:ea typeface="Times New Roman"/>
                <a:cs typeface="Times New Roman"/>
                <a:sym typeface="Times New Roman"/>
              </a:rPr>
              <a:t>Une lésion cérébrale, une perturbation dans le développement, des troubles psychiques peuvent perturber le fonctionnement cognitif et impacter l’autonomie au quotidien.</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8600355b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88600355b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Clr>
                <a:schemeClr val="dk1"/>
              </a:buClr>
              <a:buSzPts val="1100"/>
              <a:buFont typeface="Arial"/>
              <a:buNone/>
            </a:pPr>
            <a:r>
              <a:rPr lang="fr-FR" sz="1400">
                <a:solidFill>
                  <a:schemeClr val="dk1"/>
                </a:solidFill>
                <a:latin typeface="Times New Roman"/>
                <a:ea typeface="Times New Roman"/>
                <a:cs typeface="Times New Roman"/>
                <a:sym typeface="Times New Roman"/>
              </a:rPr>
              <a:t>Après avoir vécu un évènement choquant , effrayant ou dangereux , la personne peut développer un syndrome de stress post-traumatique</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8600355b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88600355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0"/>
              </a:spcAft>
              <a:buClr>
                <a:schemeClr val="dk1"/>
              </a:buClr>
              <a:buSzPts val="1100"/>
              <a:buFont typeface="Arial"/>
              <a:buNone/>
            </a:pPr>
            <a:r>
              <a:rPr lang="fr-FR" sz="1200">
                <a:solidFill>
                  <a:schemeClr val="dk1"/>
                </a:solidFill>
                <a:latin typeface="Times New Roman"/>
                <a:ea typeface="Times New Roman"/>
                <a:cs typeface="Times New Roman"/>
                <a:sym typeface="Times New Roman"/>
              </a:rPr>
              <a:t>La réaction de la personne peut être différente suite à un traumatisme, et la plupart d’entre elles se remettront de leurs symptômes avec le temps et ceux qui continuent à présenter des symptômes peuvent être diagnostiquées comme souffrant d’un syndrome de stress post-traumatique (SSPT)</a:t>
            </a:r>
            <a:endParaRPr sz="1200" b="1">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8600355b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88600355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lnSpc>
                <a:spcPct val="107916"/>
              </a:lnSpc>
              <a:spcBef>
                <a:spcPts val="0"/>
              </a:spcBef>
              <a:spcAft>
                <a:spcPts val="0"/>
              </a:spcAft>
              <a:buClr>
                <a:schemeClr val="dk1"/>
              </a:buClr>
              <a:buSzPts val="1200"/>
              <a:buFont typeface="Times New Roman"/>
              <a:buChar char="●"/>
            </a:pPr>
            <a:r>
              <a:rPr lang="fr-FR" sz="1200">
                <a:solidFill>
                  <a:schemeClr val="dk1"/>
                </a:solidFill>
                <a:latin typeface="Times New Roman"/>
                <a:ea typeface="Times New Roman"/>
                <a:cs typeface="Times New Roman"/>
                <a:sym typeface="Times New Roman"/>
              </a:rPr>
              <a:t>même ceux qui n’ont pas vécu un événement dangereux mais en apprenant qu’un proche a subi un traumatisme </a:t>
            </a:r>
            <a:endParaRPr sz="1200">
              <a:solidFill>
                <a:schemeClr val="dk1"/>
              </a:solidFill>
              <a:latin typeface="Times New Roman"/>
              <a:ea typeface="Times New Roman"/>
              <a:cs typeface="Times New Roman"/>
              <a:sym typeface="Times New Roman"/>
            </a:endParaRPr>
          </a:p>
          <a:p>
            <a:pPr marL="457200" lvl="0" indent="-304800" algn="just" rtl="0">
              <a:lnSpc>
                <a:spcPct val="107916"/>
              </a:lnSpc>
              <a:spcBef>
                <a:spcPts val="0"/>
              </a:spcBef>
              <a:spcAft>
                <a:spcPts val="0"/>
              </a:spcAft>
              <a:buClr>
                <a:schemeClr val="dk1"/>
              </a:buClr>
              <a:buSzPts val="1200"/>
              <a:buFont typeface="Times New Roman"/>
              <a:buChar char="●"/>
            </a:pPr>
            <a:r>
              <a:rPr lang="fr-FR" sz="1200">
                <a:solidFill>
                  <a:schemeClr val="dk1"/>
                </a:solidFill>
                <a:latin typeface="Times New Roman"/>
                <a:ea typeface="Times New Roman"/>
                <a:cs typeface="Times New Roman"/>
                <a:sym typeface="Times New Roman"/>
              </a:rPr>
              <a:t>Certains personnes plus susceptibles de développer un SSPT : (événement traumatique ou facteurs biologiques )</a:t>
            </a:r>
            <a:endParaRPr sz="1200">
              <a:solidFill>
                <a:schemeClr val="dk1"/>
              </a:solidFill>
              <a:latin typeface="Times New Roman"/>
              <a:ea typeface="Times New Roman"/>
              <a:cs typeface="Times New Roman"/>
              <a:sym typeface="Times New Roman"/>
            </a:endParaRPr>
          </a:p>
          <a:p>
            <a:pPr marL="457200" lvl="0" indent="-304800" algn="just" rtl="0">
              <a:lnSpc>
                <a:spcPct val="107916"/>
              </a:lnSpc>
              <a:spcBef>
                <a:spcPts val="0"/>
              </a:spcBef>
              <a:spcAft>
                <a:spcPts val="0"/>
              </a:spcAft>
              <a:buClr>
                <a:schemeClr val="dk1"/>
              </a:buClr>
              <a:buSzPts val="1200"/>
              <a:buFont typeface="Times New Roman"/>
              <a:buChar char="●"/>
            </a:pP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88600355bf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88600355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fr-FR"/>
              <a:t>Modifiez le style du titre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fr-FR"/>
              <a:t>Modifiez le style des sous-titres du masque</a:t>
            </a:r>
          </a:p>
        </p:txBody>
      </p:sp>
      <p:sp>
        <p:nvSpPr>
          <p:cNvPr id="4" name="Date Placeholder 3"/>
          <p:cNvSpPr>
            <a:spLocks noGrp="1"/>
          </p:cNvSpPr>
          <p:nvPr>
            <p:ph type="dt" sz="half" idx="10"/>
          </p:nvPr>
        </p:nvSpPr>
        <p:spPr/>
        <p:txBody>
          <a:bodyPr/>
          <a:lstStyle/>
          <a:p>
            <a:fld id="{BC8A2A0C-56C1-4B83-9E07-CBA71AA91494}" type="datetime1">
              <a:rPr lang="fr-FR" smtClean="0"/>
              <a:t>06/10/2023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7C73C60-F9AA-4A8A-BC01-C492CA78BAD0}" type="slidenum">
              <a:rPr lang="fr-FR" smtClean="0"/>
              <a:pPr/>
              <a:t>‹N°›</a:t>
            </a:fld>
            <a:endParaRPr lang="fr-F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a:t>Modifiez le style du titre</a:t>
            </a:r>
          </a:p>
        </p:txBody>
      </p:sp>
      <p:sp>
        <p:nvSpPr>
          <p:cNvPr id="3" name="Vertical Text Placeholder 2"/>
          <p:cNvSpPr>
            <a:spLocks noGrp="1"/>
          </p:cNvSpPr>
          <p:nvPr>
            <p:ph type="body" orient="vert" idx="1"/>
          </p:nvPr>
        </p:nvSpPr>
        <p:spPr/>
        <p:txBody>
          <a:bodyPr vert="eaVer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4" name="Date Placeholder 3"/>
          <p:cNvSpPr>
            <a:spLocks noGrp="1"/>
          </p:cNvSpPr>
          <p:nvPr>
            <p:ph type="dt" sz="half" idx="10"/>
          </p:nvPr>
        </p:nvSpPr>
        <p:spPr/>
        <p:txBody>
          <a:bodyPr/>
          <a:lstStyle/>
          <a:p>
            <a:fld id="{D94EFD0C-DEA0-4DB3-B236-56EAE4AC5987}" type="datetime1">
              <a:rPr lang="fr-FR" smtClean="0"/>
              <a:t>06/10/2023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fr-FR"/>
              <a:t>Modifiez le style du titre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4" name="Date Placeholder 3"/>
          <p:cNvSpPr>
            <a:spLocks noGrp="1"/>
          </p:cNvSpPr>
          <p:nvPr>
            <p:ph type="dt" sz="half" idx="10"/>
          </p:nvPr>
        </p:nvSpPr>
        <p:spPr/>
        <p:txBody>
          <a:bodyPr/>
          <a:lstStyle/>
          <a:p>
            <a:fld id="{0939F8FE-E40F-4232-978F-90148C7EE580}" type="datetime1">
              <a:rPr lang="fr-FR" smtClean="0"/>
              <a:t>06/10/2023</a:t>
            </a:fld>
            <a:endParaRPr lang="fr-FR"/>
          </a:p>
        </p:txBody>
      </p:sp>
      <p:sp>
        <p:nvSpPr>
          <p:cNvPr id="5" name="Footer Placeholder 4"/>
          <p:cNvSpPr>
            <a:spLocks noGrp="1"/>
          </p:cNvSpPr>
          <p:nvPr>
            <p:ph type="ftr" sz="quarter" idx="11"/>
          </p:nvPr>
        </p:nvSpPr>
        <p:spPr>
          <a:xfrm>
            <a:off x="2640597" y="6377459"/>
            <a:ext cx="3836404" cy="365125"/>
          </a:xfrm>
        </p:spPr>
        <p:txBody>
          <a:bodyPr/>
          <a:lstStyle/>
          <a:p>
            <a:endParaRPr lang="fr-FR"/>
          </a:p>
        </p:txBody>
      </p:sp>
      <p:sp>
        <p:nvSpPr>
          <p:cNvPr id="6" name="Slide Number Placeholder 5"/>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fr-FR"/>
              <a:t>Modifiez le style du titre</a:t>
            </a:r>
          </a:p>
        </p:txBody>
      </p:sp>
      <p:sp>
        <p:nvSpPr>
          <p:cNvPr id="3" name="Content Placeholder 2"/>
          <p:cNvSpPr>
            <a:spLocks noGrp="1"/>
          </p:cNvSpPr>
          <p:nvPr>
            <p:ph idx="1"/>
          </p:nvPr>
        </p:nvSpPr>
        <p:spPr/>
        <p:txBody>
          <a:bodyPr/>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4" name="Date Placeholder 3"/>
          <p:cNvSpPr>
            <a:spLocks noGrp="1"/>
          </p:cNvSpPr>
          <p:nvPr>
            <p:ph type="dt" sz="half" idx="10"/>
          </p:nvPr>
        </p:nvSpPr>
        <p:spPr/>
        <p:txBody>
          <a:bodyPr/>
          <a:lstStyle/>
          <a:p>
            <a:fld id="{07C33CB6-2427-4DCB-BE76-221F34FD289A}" type="datetime1">
              <a:rPr lang="fr-FR" smtClean="0"/>
              <a:t>06/10/2023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fr-FR"/>
              <a:t>Modifiez le style du titre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fr-FR"/>
              <a:t>Modifier les styles du texte du masque</a:t>
            </a:r>
          </a:p>
        </p:txBody>
      </p:sp>
      <p:sp>
        <p:nvSpPr>
          <p:cNvPr id="4" name="Date Placeholder 3"/>
          <p:cNvSpPr>
            <a:spLocks noGrp="1"/>
          </p:cNvSpPr>
          <p:nvPr>
            <p:ph type="dt" sz="half" idx="10"/>
          </p:nvPr>
        </p:nvSpPr>
        <p:spPr/>
        <p:txBody>
          <a:bodyPr/>
          <a:lstStyle/>
          <a:p>
            <a:fld id="{4426A3E6-AB50-4028-AF87-30626AC2DDE1}" type="datetime1">
              <a:rPr lang="fr-FR" smtClean="0"/>
              <a:t>06/10/2023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7C73C60-F9AA-4A8A-BC01-C492CA78BAD0}"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a:t>Modifiez le style du titre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5" name="Date Placeholder 4"/>
          <p:cNvSpPr>
            <a:spLocks noGrp="1"/>
          </p:cNvSpPr>
          <p:nvPr>
            <p:ph type="dt" sz="half" idx="10"/>
          </p:nvPr>
        </p:nvSpPr>
        <p:spPr/>
        <p:txBody>
          <a:bodyPr/>
          <a:lstStyle/>
          <a:p>
            <a:fld id="{A985DC49-A299-42C9-938C-1BC266AE9034}" type="datetime1">
              <a:rPr lang="fr-FR" smtClean="0"/>
              <a:t>06/10/2023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fr-FR"/>
              <a:t>Modifiez le style du titre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Modifier les styles du texte du masque</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Modifier les styles du texte du masque</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7" name="Date Placeholder 6"/>
          <p:cNvSpPr>
            <a:spLocks noGrp="1"/>
          </p:cNvSpPr>
          <p:nvPr>
            <p:ph type="dt" sz="half" idx="10"/>
          </p:nvPr>
        </p:nvSpPr>
        <p:spPr/>
        <p:txBody>
          <a:bodyPr/>
          <a:lstStyle/>
          <a:p>
            <a:fld id="{B5C50BA2-E350-471B-8718-2FC3AD9DC389}" type="datetime1">
              <a:rPr lang="fr-FR" smtClean="0"/>
              <a:t>06/10/2023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a:t>Modifiez le style du titre</a:t>
            </a:r>
          </a:p>
        </p:txBody>
      </p:sp>
      <p:sp>
        <p:nvSpPr>
          <p:cNvPr id="3" name="Date Placeholder 2"/>
          <p:cNvSpPr>
            <a:spLocks noGrp="1"/>
          </p:cNvSpPr>
          <p:nvPr>
            <p:ph type="dt" sz="half" idx="10"/>
          </p:nvPr>
        </p:nvSpPr>
        <p:spPr/>
        <p:txBody>
          <a:bodyPr/>
          <a:lstStyle/>
          <a:p>
            <a:fld id="{BFD3799D-A50C-47B5-BD0B-910B0A1B667C}" type="datetime1">
              <a:rPr lang="fr-FR" smtClean="0"/>
              <a:t>06/10/2023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96947-3683-4D52-8555-3A57FEC80ED4}" type="datetime1">
              <a:rPr lang="fr-FR" smtClean="0"/>
              <a:t>06/10/2023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7C73C60-F9AA-4A8A-BC01-C492CA78BAD0}"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fr-FR"/>
              <a:t>Modifiez le style du titre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fr-FR"/>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Modifier les styles du texte du masque</a:t>
            </a:r>
          </a:p>
        </p:txBody>
      </p:sp>
      <p:sp>
        <p:nvSpPr>
          <p:cNvPr id="5" name="Date Placeholder 4"/>
          <p:cNvSpPr>
            <a:spLocks noGrp="1"/>
          </p:cNvSpPr>
          <p:nvPr>
            <p:ph type="dt" sz="half" idx="10"/>
          </p:nvPr>
        </p:nvSpPr>
        <p:spPr/>
        <p:txBody>
          <a:bodyPr/>
          <a:lstStyle/>
          <a:p>
            <a:fld id="{EE4029A6-3B49-48C2-9529-64DDF36AB8F5}" type="datetime1">
              <a:rPr lang="fr-FR" smtClean="0"/>
              <a:t>06/10/2023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7C73C60-F9AA-4A8A-BC01-C492CA78BAD0}" type="slidenum">
              <a:rPr lang="fr-FR" smtClean="0"/>
              <a:pPr/>
              <a:t>‹N°›</a:t>
            </a:fld>
            <a:endParaRPr lang="fr-F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fr-FR"/>
              <a:t>Modifiez le style du titre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fr-FR"/>
              <a:t>Cliquez sur l'icône pour ajouter une image</a:t>
            </a:r>
            <a:endParaRPr kumimoji="0" lang="fr-FR"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Modifier les styles du texte du masque</a:t>
            </a:r>
          </a:p>
        </p:txBody>
      </p:sp>
      <p:sp>
        <p:nvSpPr>
          <p:cNvPr id="5" name="Date Placeholder 4"/>
          <p:cNvSpPr>
            <a:spLocks noGrp="1"/>
          </p:cNvSpPr>
          <p:nvPr>
            <p:ph type="dt" sz="half" idx="10"/>
          </p:nvPr>
        </p:nvSpPr>
        <p:spPr>
          <a:xfrm>
            <a:off x="164592" y="1170432"/>
            <a:ext cx="2523744" cy="201168"/>
          </a:xfrm>
        </p:spPr>
        <p:txBody>
          <a:bodyPr/>
          <a:lstStyle/>
          <a:p>
            <a:fld id="{A9B5DD2A-7593-4036-9B87-FAD68A442FE7}" type="datetime1">
              <a:rPr lang="fr-FR" smtClean="0"/>
              <a:t>06/10/2023</a:t>
            </a:fld>
            <a:endParaRPr lang="fr-F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fr-FR"/>
          </a:p>
        </p:txBody>
      </p:sp>
      <p:sp>
        <p:nvSpPr>
          <p:cNvPr id="7" name="Slide Number Placeholder 6"/>
          <p:cNvSpPr>
            <a:spLocks noGrp="1"/>
          </p:cNvSpPr>
          <p:nvPr>
            <p:ph type="sldNum" sz="quarter" idx="12"/>
          </p:nvPr>
        </p:nvSpPr>
        <p:spPr>
          <a:xfrm>
            <a:off x="8339328" y="1170432"/>
            <a:ext cx="733864" cy="201168"/>
          </a:xfrm>
        </p:spPr>
        <p:txBody>
          <a:bodyPr/>
          <a:lstStyle/>
          <a:p>
            <a:fld id="{B7C73C60-F9AA-4A8A-BC01-C492CA78BAD0}"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fr-FR"/>
              <a:t>Cliquez pour modifier le style du titre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EB004A0-D219-4A96-A750-40488FDFC0F5}" type="datetime1">
              <a:rPr lang="fr-FR" smtClean="0"/>
              <a:t>06/10/2023</a:t>
            </a:fld>
            <a:endParaRPr lang="fr-F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fr-F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7C73C60-F9AA-4A8A-BC01-C492CA78BAD0}"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mind.com/app/docs/ma5wvlo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r.wikipedia.org/wiki/Informatiqu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fr.wikipedia.org/wiki/Image_num%C3%A9rique" TargetMode="External"/><Relationship Id="rId4" Type="http://schemas.openxmlformats.org/officeDocument/2006/relationships/hyperlink" Target="https://fr.wikipedia.org/wiki/Math%C3%A9matiques_appliqu%C3%A9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lucid.app/lucidchart/dad52a58-aa6e-4d7c-86fd-ed06e6502dba/edit?beaconFlowId=2C575DD87A85889F&amp;invitationId=inv_08e4cdf0-a8c2-4761-bc24-f47fbec39e75&amp;page=0_0" TargetMode="External"/><Relationship Id="rId1" Type="http://schemas.openxmlformats.org/officeDocument/2006/relationships/slideLayout" Target="../slideLayouts/slideLayout2.xml"/><Relationship Id="rId4" Type="http://schemas.openxmlformats.org/officeDocument/2006/relationships/hyperlink" Target="https://openneuro.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p:nvSpPr>
          <p:cNvPr id="11" name="Google Shape;112;p1">
            <a:extLst>
              <a:ext uri="{FF2B5EF4-FFF2-40B4-BE49-F238E27FC236}">
                <a16:creationId xmlns:a16="http://schemas.microsoft.com/office/drawing/2014/main" id="{B30DC293-C850-4AA5-B18F-145526AF4B59}"/>
              </a:ext>
            </a:extLst>
          </p:cNvPr>
          <p:cNvSpPr txBox="1">
            <a:spLocks noGrp="1"/>
          </p:cNvSpPr>
          <p:nvPr>
            <p:ph type="ctrTitle"/>
          </p:nvPr>
        </p:nvSpPr>
        <p:spPr>
          <a:xfrm>
            <a:off x="-180528" y="1904535"/>
            <a:ext cx="6462000" cy="2245500"/>
          </a:xfrm>
          <a:prstGeom prst="rect">
            <a:avLst/>
          </a:prstGeom>
          <a:noFill/>
          <a:ln>
            <a:noFill/>
          </a:ln>
        </p:spPr>
        <p:txBody>
          <a:bodyPr spcFirstLastPara="1" wrap="square" lIns="91425" tIns="0" rIns="45700" bIns="0" anchor="t" anchorCtr="0">
            <a:normAutofit/>
          </a:bodyPr>
          <a:lstStyle/>
          <a:p>
            <a:pPr marL="0" lvl="0" indent="0" algn="ctr" rtl="0">
              <a:spcBef>
                <a:spcPts val="0"/>
              </a:spcBef>
              <a:spcAft>
                <a:spcPts val="0"/>
              </a:spcAft>
              <a:buClr>
                <a:schemeClr val="lt1"/>
              </a:buClr>
              <a:buSzPts val="4700"/>
              <a:buFont typeface="Corbel"/>
              <a:buNone/>
            </a:pPr>
            <a:r>
              <a:rPr lang="fr-FR" sz="3500" dirty="0">
                <a:solidFill>
                  <a:schemeClr val="lt1"/>
                </a:solidFill>
              </a:rPr>
              <a:t>Présentation du projet </a:t>
            </a:r>
            <a:r>
              <a:rPr lang="fr-FR" dirty="0"/>
              <a:t> Segmentation de l’hippocampe en IRM</a:t>
            </a:r>
            <a:endParaRPr dirty="0"/>
          </a:p>
        </p:txBody>
      </p:sp>
      <p:sp>
        <p:nvSpPr>
          <p:cNvPr id="12" name="Google Shape;113;p1">
            <a:extLst>
              <a:ext uri="{FF2B5EF4-FFF2-40B4-BE49-F238E27FC236}">
                <a16:creationId xmlns:a16="http://schemas.microsoft.com/office/drawing/2014/main" id="{F9C3BC80-922E-4852-988B-B1B7A373F728}"/>
              </a:ext>
            </a:extLst>
          </p:cNvPr>
          <p:cNvSpPr/>
          <p:nvPr/>
        </p:nvSpPr>
        <p:spPr>
          <a:xfrm>
            <a:off x="1816947" y="120573"/>
            <a:ext cx="5472600" cy="138495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600"/>
              <a:buFont typeface="Quattrocento Sans"/>
              <a:buNone/>
            </a:pPr>
            <a:r>
              <a:rPr lang="fr-FR" sz="1400" b="0" i="0" u="none" strike="noStrike" cap="none" dirty="0">
                <a:solidFill>
                  <a:schemeClr val="lt1"/>
                </a:solidFill>
                <a:latin typeface="Quattrocento Sans"/>
                <a:ea typeface="Quattrocento Sans"/>
                <a:cs typeface="Quattrocento Sans"/>
                <a:sym typeface="Quattrocento Sans"/>
              </a:rPr>
              <a:t>UNIVERSITE CLERMONT AUVERGNE</a:t>
            </a:r>
            <a:endParaRPr sz="1400" b="0" i="0" u="none" strike="noStrike" cap="none" dirty="0">
              <a:solidFill>
                <a:schemeClr val="lt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chemeClr val="lt1"/>
              </a:buClr>
              <a:buSzPts val="1600"/>
              <a:buFont typeface="Quattrocento Sans"/>
              <a:buNone/>
            </a:pPr>
            <a:r>
              <a:rPr lang="fr-FR" sz="1400" b="0" i="0" u="none" strike="noStrike" cap="none" dirty="0">
                <a:solidFill>
                  <a:schemeClr val="lt1"/>
                </a:solidFill>
                <a:latin typeface="Quattrocento Sans"/>
                <a:ea typeface="Quattrocento Sans"/>
                <a:cs typeface="Quattrocento Sans"/>
                <a:sym typeface="Quattrocento Sans"/>
              </a:rPr>
              <a:t>Ecole Universitaire de Physique et d’Ingénierie – EUPI</a:t>
            </a:r>
            <a:endParaRPr sz="1600" dirty="0"/>
          </a:p>
          <a:p>
            <a:pPr marL="0" marR="0" lvl="0" indent="0" algn="ctr" rtl="0">
              <a:lnSpc>
                <a:spcPct val="100000"/>
              </a:lnSpc>
              <a:spcBef>
                <a:spcPts val="0"/>
              </a:spcBef>
              <a:spcAft>
                <a:spcPts val="0"/>
              </a:spcAft>
              <a:buClr>
                <a:schemeClr val="lt1"/>
              </a:buClr>
              <a:buSzPts val="1600"/>
              <a:buFont typeface="Quattrocento Sans"/>
              <a:buNone/>
            </a:pPr>
            <a:r>
              <a:rPr lang="fr-FR" sz="1400" b="0" i="0" u="none" strike="noStrike" cap="none" dirty="0">
                <a:solidFill>
                  <a:schemeClr val="lt1"/>
                </a:solidFill>
                <a:latin typeface="Quattrocento Sans"/>
                <a:ea typeface="Quattrocento Sans"/>
                <a:cs typeface="Quattrocento Sans"/>
                <a:sym typeface="Quattrocento Sans"/>
              </a:rPr>
              <a:t> Master Sciences Technologies Santé</a:t>
            </a:r>
            <a:endParaRPr sz="1400" b="0" i="0" u="none" strike="noStrike" cap="none" dirty="0">
              <a:solidFill>
                <a:schemeClr val="lt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chemeClr val="lt1"/>
              </a:buClr>
              <a:buSzPts val="1600"/>
              <a:buFont typeface="Quattrocento Sans"/>
              <a:buNone/>
            </a:pPr>
            <a:r>
              <a:rPr lang="fr-FR" sz="1400" b="1" i="0" u="none" strike="noStrike" cap="none" dirty="0">
                <a:solidFill>
                  <a:schemeClr val="lt1"/>
                </a:solidFill>
                <a:latin typeface="Quattrocento Sans"/>
                <a:ea typeface="Quattrocento Sans"/>
                <a:cs typeface="Quattrocento Sans"/>
                <a:sym typeface="Quattrocento Sans"/>
              </a:rPr>
              <a:t>M</a:t>
            </a:r>
            <a:r>
              <a:rPr lang="fr-FR" sz="1400" b="1" dirty="0">
                <a:solidFill>
                  <a:schemeClr val="lt1"/>
                </a:solidFill>
                <a:latin typeface="Quattrocento Sans"/>
                <a:ea typeface="Quattrocento Sans"/>
                <a:cs typeface="Quattrocento Sans"/>
                <a:sym typeface="Quattrocento Sans"/>
              </a:rPr>
              <a:t>2</a:t>
            </a:r>
            <a:r>
              <a:rPr lang="fr-FR" sz="1400" b="1" i="0" u="none" strike="noStrike" cap="none" dirty="0">
                <a:solidFill>
                  <a:schemeClr val="lt1"/>
                </a:solidFill>
                <a:latin typeface="Quattrocento Sans"/>
                <a:ea typeface="Quattrocento Sans"/>
                <a:cs typeface="Quattrocento Sans"/>
                <a:sym typeface="Quattrocento Sans"/>
              </a:rPr>
              <a:t> Mention Traitement du Signal et des Images</a:t>
            </a:r>
            <a:endParaRPr sz="1400" b="0" i="0" u="none" strike="noStrike" cap="none" dirty="0">
              <a:solidFill>
                <a:schemeClr val="lt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chemeClr val="lt1"/>
              </a:buClr>
              <a:buSzPts val="1600"/>
              <a:buFont typeface="Quattrocento Sans"/>
              <a:buNone/>
            </a:pPr>
            <a:r>
              <a:rPr lang="fr-FR" sz="1400" b="0" i="0" u="none" strike="noStrike" cap="none" dirty="0">
                <a:solidFill>
                  <a:schemeClr val="lt1"/>
                </a:solidFill>
                <a:latin typeface="Quattrocento Sans"/>
                <a:ea typeface="Quattrocento Sans"/>
                <a:cs typeface="Quattrocento Sans"/>
                <a:sym typeface="Quattrocento Sans"/>
              </a:rPr>
              <a:t>Parcours Imagerie et Technologie pour la Médecine</a:t>
            </a:r>
            <a:endParaRPr sz="14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lt1"/>
              </a:buClr>
              <a:buSzPts val="1600"/>
              <a:buFont typeface="Arial"/>
              <a:buNone/>
            </a:pPr>
            <a:endParaRPr sz="1400" b="0" i="0" u="none" strike="noStrike" cap="none" dirty="0">
              <a:solidFill>
                <a:schemeClr val="lt1"/>
              </a:solidFill>
              <a:latin typeface="Quattrocento Sans"/>
              <a:ea typeface="Quattrocento Sans"/>
              <a:cs typeface="Quattrocento Sans"/>
              <a:sym typeface="Quattrocento Sans"/>
            </a:endParaRPr>
          </a:p>
        </p:txBody>
      </p:sp>
      <p:pic>
        <p:nvPicPr>
          <p:cNvPr id="14" name="Google Shape;115;p1" descr="Université Clermont Auvergne | Focales">
            <a:extLst>
              <a:ext uri="{FF2B5EF4-FFF2-40B4-BE49-F238E27FC236}">
                <a16:creationId xmlns:a16="http://schemas.microsoft.com/office/drawing/2014/main" id="{BA0F5481-022A-4DE8-AA73-668EBAEFFD09}"/>
              </a:ext>
            </a:extLst>
          </p:cNvPr>
          <p:cNvPicPr preferRelativeResize="0"/>
          <p:nvPr/>
        </p:nvPicPr>
        <p:blipFill rotWithShape="1">
          <a:blip r:embed="rId2">
            <a:alphaModFix/>
          </a:blip>
          <a:srcRect/>
          <a:stretch/>
        </p:blipFill>
        <p:spPr>
          <a:xfrm>
            <a:off x="7655025" y="255401"/>
            <a:ext cx="1297100" cy="1115325"/>
          </a:xfrm>
          <a:prstGeom prst="rect">
            <a:avLst/>
          </a:prstGeom>
          <a:noFill/>
          <a:ln>
            <a:noFill/>
          </a:ln>
        </p:spPr>
      </p:pic>
      <p:sp>
        <p:nvSpPr>
          <p:cNvPr id="15" name="Google Shape;116;p1">
            <a:extLst>
              <a:ext uri="{FF2B5EF4-FFF2-40B4-BE49-F238E27FC236}">
                <a16:creationId xmlns:a16="http://schemas.microsoft.com/office/drawing/2014/main" id="{859FF416-8E0F-4256-8C99-1146C624587E}"/>
              </a:ext>
            </a:extLst>
          </p:cNvPr>
          <p:cNvSpPr/>
          <p:nvPr/>
        </p:nvSpPr>
        <p:spPr>
          <a:xfrm>
            <a:off x="251520" y="4943965"/>
            <a:ext cx="7627410" cy="120028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lt1"/>
              </a:buClr>
              <a:buSzPts val="1800"/>
              <a:buFont typeface="Quattrocento Sans"/>
              <a:buNone/>
            </a:pPr>
            <a:r>
              <a:rPr lang="fr-FR" sz="1800" b="1" i="0" u="none" strike="noStrike" cap="none" dirty="0">
                <a:solidFill>
                  <a:schemeClr val="lt1"/>
                </a:solidFill>
                <a:latin typeface="Quattrocento Sans"/>
                <a:ea typeface="Quattrocento Sans"/>
                <a:cs typeface="Quattrocento Sans"/>
                <a:sym typeface="Quattrocento Sans"/>
              </a:rPr>
              <a:t>Présenté par 	                                                                            Encadré par </a:t>
            </a:r>
            <a:endParaRPr dirty="0"/>
          </a:p>
          <a:p>
            <a:pPr lvl="0">
              <a:buClr>
                <a:schemeClr val="lt1"/>
              </a:buClr>
              <a:buSzPts val="1800"/>
            </a:pPr>
            <a:r>
              <a:rPr lang="fr-FR" sz="1800" b="1" dirty="0">
                <a:solidFill>
                  <a:schemeClr val="lt1"/>
                </a:solidFill>
                <a:latin typeface="Quattrocento Sans"/>
                <a:ea typeface="Quattrocento Sans"/>
                <a:cs typeface="Quattrocento Sans"/>
                <a:sym typeface="Quattrocento Sans"/>
              </a:rPr>
              <a:t> </a:t>
            </a:r>
            <a:r>
              <a:rPr lang="fr-FR" sz="1800" dirty="0">
                <a:solidFill>
                  <a:schemeClr val="lt1"/>
                </a:solidFill>
                <a:latin typeface="Quattrocento Sans"/>
                <a:ea typeface="Quattrocento Sans"/>
                <a:cs typeface="Quattrocento Sans"/>
                <a:sym typeface="Quattrocento Sans"/>
              </a:rPr>
              <a:t>Mme </a:t>
            </a:r>
            <a:r>
              <a:rPr lang="fr-FR" sz="1800" i="0" u="none" strike="noStrike" cap="none" dirty="0">
                <a:solidFill>
                  <a:schemeClr val="lt1"/>
                </a:solidFill>
                <a:latin typeface="Quattrocento Sans"/>
                <a:ea typeface="Quattrocento Sans"/>
                <a:cs typeface="Quattrocento Sans"/>
                <a:sym typeface="Quattrocento Sans"/>
              </a:rPr>
              <a:t>FIRDAOUISSI </a:t>
            </a:r>
            <a:r>
              <a:rPr lang="fr-FR" sz="1800" i="0" u="none" strike="noStrike" cap="none" dirty="0" err="1">
                <a:solidFill>
                  <a:schemeClr val="lt1"/>
                </a:solidFill>
                <a:latin typeface="Quattrocento Sans"/>
                <a:ea typeface="Quattrocento Sans"/>
                <a:cs typeface="Quattrocento Sans"/>
                <a:sym typeface="Quattrocento Sans"/>
              </a:rPr>
              <a:t>Ouafae</a:t>
            </a:r>
            <a:r>
              <a:rPr lang="fr-FR" sz="1800" i="0" u="none" strike="noStrike" cap="none" dirty="0">
                <a:solidFill>
                  <a:schemeClr val="lt1"/>
                </a:solidFill>
                <a:latin typeface="Quattrocento Sans"/>
                <a:ea typeface="Quattrocento Sans"/>
                <a:cs typeface="Quattrocento Sans"/>
                <a:sym typeface="Quattrocento Sans"/>
              </a:rPr>
              <a:t>                                                           </a:t>
            </a:r>
            <a:r>
              <a:rPr lang="fr-FR" dirty="0">
                <a:solidFill>
                  <a:schemeClr val="lt1"/>
                </a:solidFill>
                <a:latin typeface="Quattrocento Sans"/>
                <a:ea typeface="Quattrocento Sans"/>
                <a:cs typeface="Quattrocento Sans"/>
                <a:sym typeface="Quattrocento Sans"/>
              </a:rPr>
              <a:t>Mr SARRY Laurent  </a:t>
            </a:r>
            <a:endParaRPr sz="180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lt1"/>
              </a:buClr>
              <a:buSzPts val="1800"/>
              <a:buFont typeface="Quattrocento Sans"/>
              <a:buNone/>
            </a:pPr>
            <a:r>
              <a:rPr lang="fr-FR" sz="1800" b="0" i="0" u="none" strike="noStrike" cap="none" dirty="0">
                <a:solidFill>
                  <a:schemeClr val="lt1"/>
                </a:solidFill>
                <a:latin typeface="Quattrocento Sans"/>
                <a:ea typeface="Quattrocento Sans"/>
                <a:cs typeface="Quattrocento Sans"/>
                <a:sym typeface="Quattrocento Sans"/>
              </a:rPr>
              <a:t> Mme CHIBANI BAHI Ouissem	</a:t>
            </a:r>
            <a:endParaRPr dirty="0"/>
          </a:p>
          <a:p>
            <a:pPr marL="0" marR="0" lvl="0" indent="0" algn="l" rtl="0">
              <a:lnSpc>
                <a:spcPct val="100000"/>
              </a:lnSpc>
              <a:spcBef>
                <a:spcPts val="0"/>
              </a:spcBef>
              <a:spcAft>
                <a:spcPts val="0"/>
              </a:spcAft>
              <a:buClr>
                <a:schemeClr val="lt1"/>
              </a:buClr>
              <a:buSzPts val="1800"/>
              <a:buFont typeface="Arial"/>
              <a:buNone/>
            </a:pPr>
            <a:endParaRPr sz="1800" b="0" i="0" u="none" strike="noStrike" cap="none" dirty="0">
              <a:solidFill>
                <a:schemeClr val="lt1"/>
              </a:solidFill>
              <a:latin typeface="Quattrocento Sans"/>
              <a:ea typeface="Quattrocento Sans"/>
              <a:cs typeface="Quattrocento Sans"/>
              <a:sym typeface="Quattrocento Sans"/>
            </a:endParaRPr>
          </a:p>
        </p:txBody>
      </p:sp>
      <p:sp>
        <p:nvSpPr>
          <p:cNvPr id="16" name="Google Shape;117;p1">
            <a:extLst>
              <a:ext uri="{FF2B5EF4-FFF2-40B4-BE49-F238E27FC236}">
                <a16:creationId xmlns:a16="http://schemas.microsoft.com/office/drawing/2014/main" id="{51EFBEEF-83A3-425C-9FC5-AF460E99110F}"/>
              </a:ext>
            </a:extLst>
          </p:cNvPr>
          <p:cNvSpPr/>
          <p:nvPr/>
        </p:nvSpPr>
        <p:spPr>
          <a:xfrm>
            <a:off x="3419872" y="6171900"/>
            <a:ext cx="2949900" cy="68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chemeClr val="lt1"/>
                </a:solidFill>
                <a:latin typeface="Quattrocento Sans"/>
                <a:ea typeface="Quattrocento Sans"/>
                <a:cs typeface="Quattrocento Sans"/>
                <a:sym typeface="Quattrocento Sans"/>
              </a:rPr>
              <a:t>Année universitaire</a:t>
            </a:r>
            <a:endParaRPr sz="1800" b="0" i="0" u="none" strike="noStrike" cap="none"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r>
              <a:rPr lang="fr-FR" sz="1800" dirty="0">
                <a:solidFill>
                  <a:schemeClr val="lt1"/>
                </a:solidFill>
                <a:latin typeface="Quattrocento Sans"/>
                <a:ea typeface="Quattrocento Sans"/>
                <a:cs typeface="Quattrocento Sans"/>
                <a:sym typeface="Quattrocento Sans"/>
              </a:rPr>
              <a:t>2023 - 2024</a:t>
            </a:r>
            <a:endParaRPr sz="1800" b="0" i="0" u="none" strike="noStrike" cap="none" dirty="0">
              <a:solidFill>
                <a:schemeClr val="lt1"/>
              </a:solidFill>
              <a:latin typeface="Quattrocento Sans"/>
              <a:ea typeface="Quattrocento Sans"/>
              <a:cs typeface="Quattrocento Sans"/>
              <a:sym typeface="Quattrocento Sans"/>
            </a:endParaRPr>
          </a:p>
        </p:txBody>
      </p:sp>
      <p:pic>
        <p:nvPicPr>
          <p:cNvPr id="17" name="Google Shape;118;p1">
            <a:extLst>
              <a:ext uri="{FF2B5EF4-FFF2-40B4-BE49-F238E27FC236}">
                <a16:creationId xmlns:a16="http://schemas.microsoft.com/office/drawing/2014/main" id="{584D5BA9-E66C-4C67-BC06-AEDA8BDD28E9}"/>
              </a:ext>
            </a:extLst>
          </p:cNvPr>
          <p:cNvPicPr preferRelativeResize="0"/>
          <p:nvPr/>
        </p:nvPicPr>
        <p:blipFill rotWithShape="1">
          <a:blip r:embed="rId3">
            <a:alphaModFix/>
          </a:blip>
          <a:srcRect r="11475" b="4224"/>
          <a:stretch/>
        </p:blipFill>
        <p:spPr>
          <a:xfrm>
            <a:off x="6646950" y="1765451"/>
            <a:ext cx="2305175" cy="2861625"/>
          </a:xfrm>
          <a:prstGeom prst="rect">
            <a:avLst/>
          </a:prstGeom>
          <a:noFill/>
          <a:ln>
            <a:noFill/>
          </a:ln>
        </p:spPr>
      </p:pic>
      <p:pic>
        <p:nvPicPr>
          <p:cNvPr id="18" name="Google Shape;115;p1" descr="Université Clermont Auvergne | Focales">
            <a:extLst>
              <a:ext uri="{FF2B5EF4-FFF2-40B4-BE49-F238E27FC236}">
                <a16:creationId xmlns:a16="http://schemas.microsoft.com/office/drawing/2014/main" id="{64C705E1-DE21-4CC8-B6B5-E00A4AA5B495}"/>
              </a:ext>
            </a:extLst>
          </p:cNvPr>
          <p:cNvPicPr preferRelativeResize="0"/>
          <p:nvPr/>
        </p:nvPicPr>
        <p:blipFill rotWithShape="1">
          <a:blip r:embed="rId2">
            <a:alphaModFix/>
          </a:blip>
          <a:srcRect/>
          <a:stretch/>
        </p:blipFill>
        <p:spPr>
          <a:xfrm>
            <a:off x="178556" y="255401"/>
            <a:ext cx="1297100" cy="111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88600355bf_2_0"/>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fontScale="90000"/>
          </a:bodyPr>
          <a:lstStyle/>
          <a:p>
            <a:pPr marL="0" lvl="0" indent="0" algn="l" rtl="0">
              <a:spcBef>
                <a:spcPts val="0"/>
              </a:spcBef>
              <a:spcAft>
                <a:spcPts val="0"/>
              </a:spcAft>
              <a:buClr>
                <a:srgbClr val="FFC700"/>
              </a:buClr>
              <a:buSzPct val="100000"/>
              <a:buFont typeface="Corbel"/>
              <a:buNone/>
            </a:pPr>
            <a:r>
              <a:rPr lang="fr-FR"/>
              <a:t>Qu’est ce qu’un État de Stress Post-Traumatique ESPT</a:t>
            </a:r>
            <a:endParaRPr/>
          </a:p>
        </p:txBody>
      </p:sp>
      <p:sp>
        <p:nvSpPr>
          <p:cNvPr id="182" name="Google Shape;182;g288600355bf_2_0"/>
          <p:cNvSpPr txBox="1">
            <a:spLocks noGrp="1"/>
          </p:cNvSpPr>
          <p:nvPr>
            <p:ph type="body" idx="1"/>
          </p:nvPr>
        </p:nvSpPr>
        <p:spPr>
          <a:xfrm>
            <a:off x="3423650" y="2046425"/>
            <a:ext cx="2375100" cy="1483800"/>
          </a:xfrm>
          <a:prstGeom prst="rect">
            <a:avLst/>
          </a:prstGeom>
        </p:spPr>
        <p:txBody>
          <a:bodyPr spcFirstLastPara="1" wrap="square" lIns="54850" tIns="91425" rIns="91425" bIns="45700" anchor="t" anchorCtr="0">
            <a:noAutofit/>
          </a:bodyPr>
          <a:lstStyle/>
          <a:p>
            <a:pPr marL="0" lvl="0" indent="0" algn="ctr" rtl="0">
              <a:lnSpc>
                <a:spcPct val="80000"/>
              </a:lnSpc>
              <a:spcBef>
                <a:spcPts val="0"/>
              </a:spcBef>
              <a:spcAft>
                <a:spcPts val="0"/>
              </a:spcAft>
              <a:buSzPts val="688"/>
              <a:buNone/>
            </a:pPr>
            <a:r>
              <a:rPr lang="fr-FR" sz="3000"/>
              <a:t>Évènement:</a:t>
            </a:r>
            <a:endParaRPr sz="3000"/>
          </a:p>
          <a:p>
            <a:pPr marL="0" lvl="0" indent="0" algn="ctr" rtl="0">
              <a:lnSpc>
                <a:spcPct val="80000"/>
              </a:lnSpc>
              <a:spcBef>
                <a:spcPts val="0"/>
              </a:spcBef>
              <a:spcAft>
                <a:spcPts val="0"/>
              </a:spcAft>
              <a:buSzPts val="688"/>
              <a:buNone/>
            </a:pPr>
            <a:r>
              <a:rPr lang="fr-FR" sz="3000"/>
              <a:t> choquant</a:t>
            </a:r>
            <a:endParaRPr sz="3000"/>
          </a:p>
          <a:p>
            <a:pPr marL="0" lvl="0" indent="0" algn="ctr" rtl="0">
              <a:lnSpc>
                <a:spcPct val="80000"/>
              </a:lnSpc>
              <a:spcBef>
                <a:spcPts val="0"/>
              </a:spcBef>
              <a:spcAft>
                <a:spcPts val="0"/>
              </a:spcAft>
              <a:buSzPts val="688"/>
              <a:buNone/>
            </a:pPr>
            <a:r>
              <a:rPr lang="fr-FR" sz="3000"/>
              <a:t>Effrayant ou</a:t>
            </a:r>
            <a:endParaRPr sz="3000"/>
          </a:p>
          <a:p>
            <a:pPr marL="0" lvl="0" indent="0" algn="ctr" rtl="0">
              <a:lnSpc>
                <a:spcPct val="80000"/>
              </a:lnSpc>
              <a:spcBef>
                <a:spcPts val="0"/>
              </a:spcBef>
              <a:spcAft>
                <a:spcPts val="0"/>
              </a:spcAft>
              <a:buSzPts val="688"/>
              <a:buNone/>
            </a:pPr>
            <a:r>
              <a:rPr lang="fr-FR" sz="3000"/>
              <a:t>dangereux</a:t>
            </a:r>
            <a:endParaRPr sz="3000"/>
          </a:p>
          <a:p>
            <a:pPr marL="0" lvl="0" indent="0" algn="just" rtl="0">
              <a:lnSpc>
                <a:spcPct val="87916"/>
              </a:lnSpc>
              <a:spcBef>
                <a:spcPts val="0"/>
              </a:spcBef>
              <a:spcAft>
                <a:spcPts val="800"/>
              </a:spcAft>
              <a:buClr>
                <a:schemeClr val="dk1"/>
              </a:buClr>
              <a:buSzPts val="688"/>
              <a:buFont typeface="Arial"/>
              <a:buNone/>
            </a:pPr>
            <a:endParaRPr sz="3000"/>
          </a:p>
        </p:txBody>
      </p:sp>
      <p:pic>
        <p:nvPicPr>
          <p:cNvPr id="183" name="Google Shape;183;g288600355bf_2_0"/>
          <p:cNvPicPr preferRelativeResize="0"/>
          <p:nvPr/>
        </p:nvPicPr>
        <p:blipFill>
          <a:blip r:embed="rId3">
            <a:alphaModFix/>
          </a:blip>
          <a:stretch>
            <a:fillRect/>
          </a:stretch>
        </p:blipFill>
        <p:spPr>
          <a:xfrm>
            <a:off x="6075975" y="2152500"/>
            <a:ext cx="2606812" cy="1752875"/>
          </a:xfrm>
          <a:prstGeom prst="rect">
            <a:avLst/>
          </a:prstGeom>
          <a:noFill/>
          <a:ln>
            <a:noFill/>
          </a:ln>
        </p:spPr>
      </p:pic>
      <p:pic>
        <p:nvPicPr>
          <p:cNvPr id="184" name="Google Shape;184;g288600355bf_2_0"/>
          <p:cNvPicPr preferRelativeResize="0"/>
          <p:nvPr/>
        </p:nvPicPr>
        <p:blipFill rotWithShape="1">
          <a:blip r:embed="rId4">
            <a:alphaModFix/>
          </a:blip>
          <a:srcRect l="5750" t="5740" r="-5750" b="-5739"/>
          <a:stretch/>
        </p:blipFill>
        <p:spPr>
          <a:xfrm>
            <a:off x="380038" y="2152500"/>
            <a:ext cx="2996414" cy="1752875"/>
          </a:xfrm>
          <a:prstGeom prst="rect">
            <a:avLst/>
          </a:prstGeom>
          <a:noFill/>
          <a:ln>
            <a:noFill/>
          </a:ln>
        </p:spPr>
      </p:pic>
      <p:sp>
        <p:nvSpPr>
          <p:cNvPr id="185" name="Google Shape;185;g288600355bf_2_0"/>
          <p:cNvSpPr txBox="1">
            <a:spLocks noGrp="1"/>
          </p:cNvSpPr>
          <p:nvPr>
            <p:ph type="body" idx="1"/>
          </p:nvPr>
        </p:nvSpPr>
        <p:spPr>
          <a:xfrm>
            <a:off x="578725" y="4407475"/>
            <a:ext cx="8103900" cy="1252800"/>
          </a:xfrm>
          <a:prstGeom prst="rect">
            <a:avLst/>
          </a:prstGeom>
        </p:spPr>
        <p:txBody>
          <a:bodyPr spcFirstLastPara="1" wrap="square" lIns="54850" tIns="91425" rIns="91425" bIns="45700" anchor="t" anchorCtr="0">
            <a:normAutofit/>
          </a:bodyPr>
          <a:lstStyle/>
          <a:p>
            <a:pPr marL="0" lvl="0" indent="0" algn="just" rtl="0">
              <a:lnSpc>
                <a:spcPct val="107916"/>
              </a:lnSpc>
              <a:spcBef>
                <a:spcPts val="0"/>
              </a:spcBef>
              <a:spcAft>
                <a:spcPts val="800"/>
              </a:spcAft>
              <a:buNone/>
            </a:pPr>
            <a:r>
              <a:rPr lang="fr-FR" sz="3000" dirty="0"/>
              <a:t>=&gt; peut développer </a:t>
            </a:r>
            <a:r>
              <a:rPr lang="fr-FR" sz="3000" b="1" dirty="0"/>
              <a:t>un syndrome de stress post-traumatique</a:t>
            </a:r>
            <a:endParaRPr sz="3000" b="1" dirty="0"/>
          </a:p>
        </p:txBody>
      </p:sp>
      <p:sp>
        <p:nvSpPr>
          <p:cNvPr id="2" name="Espace réservé du numéro de diapositive 1">
            <a:extLst>
              <a:ext uri="{FF2B5EF4-FFF2-40B4-BE49-F238E27FC236}">
                <a16:creationId xmlns:a16="http://schemas.microsoft.com/office/drawing/2014/main" id="{1B3CB8B0-D80E-48F9-9296-184DEDA5838B}"/>
              </a:ext>
            </a:extLst>
          </p:cNvPr>
          <p:cNvSpPr>
            <a:spLocks noGrp="1"/>
          </p:cNvSpPr>
          <p:nvPr>
            <p:ph type="sldNum" sz="quarter" idx="12"/>
          </p:nvPr>
        </p:nvSpPr>
        <p:spPr/>
        <p:txBody>
          <a:bodyPr/>
          <a:lstStyle/>
          <a:p>
            <a:fld id="{B7C73C60-F9AA-4A8A-BC01-C492CA78BAD0}" type="slidenum">
              <a:rPr lang="fr-FR" smtClean="0"/>
              <a:pPr/>
              <a:t>10</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88600355bf_0_3"/>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fontScale="90000"/>
          </a:bodyPr>
          <a:lstStyle/>
          <a:p>
            <a:pPr marL="0" lvl="0" indent="0" algn="l" rtl="0">
              <a:spcBef>
                <a:spcPts val="0"/>
              </a:spcBef>
              <a:spcAft>
                <a:spcPts val="0"/>
              </a:spcAft>
              <a:buClr>
                <a:schemeClr val="dk1"/>
              </a:buClr>
              <a:buSzPts val="990"/>
              <a:buFont typeface="Arial"/>
              <a:buNone/>
            </a:pPr>
            <a:r>
              <a:rPr lang="fr-FR"/>
              <a:t>Qu’est ce qu’un État de Stress Post-Traumatique ESPT?</a:t>
            </a:r>
            <a:endParaRPr/>
          </a:p>
        </p:txBody>
      </p:sp>
      <p:sp>
        <p:nvSpPr>
          <p:cNvPr id="191" name="Google Shape;191;g288600355bf_0_3"/>
          <p:cNvSpPr txBox="1">
            <a:spLocks noGrp="1"/>
          </p:cNvSpPr>
          <p:nvPr>
            <p:ph type="body" idx="1"/>
          </p:nvPr>
        </p:nvSpPr>
        <p:spPr>
          <a:xfrm>
            <a:off x="457200" y="1775191"/>
            <a:ext cx="8229600" cy="4625700"/>
          </a:xfrm>
          <a:prstGeom prst="rect">
            <a:avLst/>
          </a:prstGeom>
        </p:spPr>
        <p:txBody>
          <a:bodyPr spcFirstLastPara="1" wrap="square" lIns="54850" tIns="91425" rIns="91425" bIns="45700" anchor="t" anchorCtr="0">
            <a:normAutofit/>
          </a:bodyPr>
          <a:lstStyle/>
          <a:p>
            <a:pPr marL="0" lvl="0" indent="0" algn="just" rtl="0">
              <a:lnSpc>
                <a:spcPct val="107916"/>
              </a:lnSpc>
              <a:spcBef>
                <a:spcPts val="0"/>
              </a:spcBef>
              <a:spcAft>
                <a:spcPts val="0"/>
              </a:spcAft>
              <a:buClr>
                <a:schemeClr val="dk1"/>
              </a:buClr>
              <a:buSzPts val="1100"/>
              <a:buFont typeface="Arial"/>
              <a:buNone/>
            </a:pPr>
            <a:r>
              <a:rPr lang="fr-FR" sz="1800" dirty="0"/>
              <a:t>Suite à un traumatisme: </a:t>
            </a:r>
            <a:endParaRPr sz="1800" dirty="0"/>
          </a:p>
          <a:p>
            <a:pPr marL="457200" lvl="0" indent="-342900" algn="just" rtl="0">
              <a:lnSpc>
                <a:spcPct val="107916"/>
              </a:lnSpc>
              <a:spcBef>
                <a:spcPts val="800"/>
              </a:spcBef>
              <a:spcAft>
                <a:spcPts val="0"/>
              </a:spcAft>
              <a:buSzPts val="1800"/>
              <a:buChar char="●"/>
            </a:pPr>
            <a:r>
              <a:rPr lang="fr-FR" sz="1800" dirty="0"/>
              <a:t>Se remettre de leurs symptômes avec le temps;</a:t>
            </a:r>
            <a:endParaRPr sz="1800" dirty="0"/>
          </a:p>
          <a:p>
            <a:pPr marL="457200" lvl="0" indent="0" algn="just" rtl="0">
              <a:lnSpc>
                <a:spcPct val="107916"/>
              </a:lnSpc>
              <a:spcBef>
                <a:spcPts val="800"/>
              </a:spcBef>
              <a:spcAft>
                <a:spcPts val="0"/>
              </a:spcAft>
              <a:buNone/>
            </a:pPr>
            <a:endParaRPr sz="1800" dirty="0"/>
          </a:p>
          <a:p>
            <a:pPr marL="457200" lvl="0" indent="0" algn="just" rtl="0">
              <a:lnSpc>
                <a:spcPct val="107916"/>
              </a:lnSpc>
              <a:spcBef>
                <a:spcPts val="800"/>
              </a:spcBef>
              <a:spcAft>
                <a:spcPts val="0"/>
              </a:spcAft>
              <a:buNone/>
            </a:pPr>
            <a:endParaRPr sz="1800" dirty="0"/>
          </a:p>
          <a:p>
            <a:pPr marL="457200" lvl="0" indent="0" algn="just" rtl="0">
              <a:lnSpc>
                <a:spcPct val="107916"/>
              </a:lnSpc>
              <a:spcBef>
                <a:spcPts val="800"/>
              </a:spcBef>
              <a:spcAft>
                <a:spcPts val="0"/>
              </a:spcAft>
              <a:buNone/>
            </a:pPr>
            <a:endParaRPr sz="1800" dirty="0"/>
          </a:p>
          <a:p>
            <a:pPr marL="457200" lvl="0" indent="0" algn="just" rtl="0">
              <a:lnSpc>
                <a:spcPct val="107916"/>
              </a:lnSpc>
              <a:spcBef>
                <a:spcPts val="800"/>
              </a:spcBef>
              <a:spcAft>
                <a:spcPts val="0"/>
              </a:spcAft>
              <a:buNone/>
            </a:pPr>
            <a:endParaRPr sz="1800" dirty="0"/>
          </a:p>
          <a:p>
            <a:pPr marL="457200" lvl="0" indent="-342900" algn="just" rtl="0">
              <a:lnSpc>
                <a:spcPct val="107916"/>
              </a:lnSpc>
              <a:spcBef>
                <a:spcPts val="800"/>
              </a:spcBef>
              <a:spcAft>
                <a:spcPts val="0"/>
              </a:spcAft>
              <a:buSzPts val="1800"/>
              <a:buChar char="●"/>
            </a:pPr>
            <a:r>
              <a:rPr lang="fr-FR" sz="1800" b="1" dirty="0"/>
              <a:t>Continuent à présenter des symptômes</a:t>
            </a:r>
            <a:r>
              <a:rPr lang="fr-FR" sz="1800" dirty="0"/>
              <a:t> peuvent être diagnostiquées comme souffrant d’un syndrome de stress post-traumatique (SSPT)</a:t>
            </a:r>
            <a:endParaRPr sz="1800" b="1" dirty="0"/>
          </a:p>
          <a:p>
            <a:pPr marL="0" lvl="0" indent="0" algn="l" rtl="0">
              <a:spcBef>
                <a:spcPts val="800"/>
              </a:spcBef>
              <a:spcAft>
                <a:spcPts val="0"/>
              </a:spcAft>
              <a:buNone/>
            </a:pPr>
            <a:endParaRPr sz="1400" dirty="0"/>
          </a:p>
        </p:txBody>
      </p:sp>
      <p:pic>
        <p:nvPicPr>
          <p:cNvPr id="192" name="Google Shape;192;g288600355bf_0_3"/>
          <p:cNvPicPr preferRelativeResize="0"/>
          <p:nvPr/>
        </p:nvPicPr>
        <p:blipFill>
          <a:blip r:embed="rId3">
            <a:alphaModFix/>
          </a:blip>
          <a:stretch>
            <a:fillRect/>
          </a:stretch>
        </p:blipFill>
        <p:spPr>
          <a:xfrm>
            <a:off x="878800" y="4948375"/>
            <a:ext cx="2490650" cy="1660425"/>
          </a:xfrm>
          <a:prstGeom prst="rect">
            <a:avLst/>
          </a:prstGeom>
          <a:noFill/>
          <a:ln>
            <a:noFill/>
          </a:ln>
        </p:spPr>
      </p:pic>
      <p:pic>
        <p:nvPicPr>
          <p:cNvPr id="193" name="Google Shape;193;g288600355bf_0_3"/>
          <p:cNvPicPr preferRelativeResize="0"/>
          <p:nvPr/>
        </p:nvPicPr>
        <p:blipFill>
          <a:blip r:embed="rId4">
            <a:alphaModFix/>
          </a:blip>
          <a:stretch>
            <a:fillRect/>
          </a:stretch>
        </p:blipFill>
        <p:spPr>
          <a:xfrm>
            <a:off x="5196100" y="4948375"/>
            <a:ext cx="2541750" cy="1660425"/>
          </a:xfrm>
          <a:prstGeom prst="rect">
            <a:avLst/>
          </a:prstGeom>
          <a:noFill/>
          <a:ln>
            <a:noFill/>
          </a:ln>
        </p:spPr>
      </p:pic>
      <p:pic>
        <p:nvPicPr>
          <p:cNvPr id="194" name="Google Shape;194;g288600355bf_0_3"/>
          <p:cNvPicPr preferRelativeResize="0"/>
          <p:nvPr/>
        </p:nvPicPr>
        <p:blipFill>
          <a:blip r:embed="rId5">
            <a:alphaModFix/>
          </a:blip>
          <a:stretch>
            <a:fillRect/>
          </a:stretch>
        </p:blipFill>
        <p:spPr>
          <a:xfrm>
            <a:off x="3273575" y="2703525"/>
            <a:ext cx="2151650" cy="1450950"/>
          </a:xfrm>
          <a:prstGeom prst="rect">
            <a:avLst/>
          </a:prstGeom>
          <a:noFill/>
          <a:ln>
            <a:noFill/>
          </a:ln>
        </p:spPr>
      </p:pic>
      <p:sp>
        <p:nvSpPr>
          <p:cNvPr id="2" name="Espace réservé du numéro de diapositive 1">
            <a:extLst>
              <a:ext uri="{FF2B5EF4-FFF2-40B4-BE49-F238E27FC236}">
                <a16:creationId xmlns:a16="http://schemas.microsoft.com/office/drawing/2014/main" id="{DF580799-6130-44F0-9818-5475B9D0F171}"/>
              </a:ext>
            </a:extLst>
          </p:cNvPr>
          <p:cNvSpPr>
            <a:spLocks noGrp="1"/>
          </p:cNvSpPr>
          <p:nvPr>
            <p:ph type="sldNum" sz="quarter" idx="12"/>
          </p:nvPr>
        </p:nvSpPr>
        <p:spPr/>
        <p:txBody>
          <a:bodyPr/>
          <a:lstStyle/>
          <a:p>
            <a:fld id="{B7C73C60-F9AA-4A8A-BC01-C492CA78BAD0}" type="slidenum">
              <a:rPr lang="fr-FR" smtClean="0"/>
              <a:pPr/>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88600355bf_0_10"/>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None/>
            </a:pPr>
            <a:r>
              <a:rPr lang="fr-FR"/>
              <a:t>Qui peut le développer ?</a:t>
            </a:r>
            <a:endParaRPr/>
          </a:p>
        </p:txBody>
      </p:sp>
      <p:sp>
        <p:nvSpPr>
          <p:cNvPr id="200" name="Google Shape;200;g288600355bf_0_10"/>
          <p:cNvSpPr txBox="1">
            <a:spLocks noGrp="1"/>
          </p:cNvSpPr>
          <p:nvPr>
            <p:ph type="body" idx="1"/>
          </p:nvPr>
        </p:nvSpPr>
        <p:spPr>
          <a:xfrm>
            <a:off x="457200" y="1775200"/>
            <a:ext cx="8229600" cy="314100"/>
          </a:xfrm>
          <a:prstGeom prst="rect">
            <a:avLst/>
          </a:prstGeom>
        </p:spPr>
        <p:txBody>
          <a:bodyPr spcFirstLastPara="1" wrap="square" lIns="54850" tIns="91425" rIns="91425" bIns="45700" anchor="t" anchorCtr="0">
            <a:noAutofit/>
          </a:bodyPr>
          <a:lstStyle/>
          <a:p>
            <a:pPr marL="0" lvl="0" indent="0" algn="l" rtl="0">
              <a:spcBef>
                <a:spcPts val="0"/>
              </a:spcBef>
              <a:spcAft>
                <a:spcPts val="0"/>
              </a:spcAft>
              <a:buNone/>
            </a:pPr>
            <a:r>
              <a:rPr lang="fr-FR" sz="2700"/>
              <a:t>Tout  le monde et à tout âge</a:t>
            </a: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a:p>
            <a:pPr marL="0" lvl="0" indent="0" algn="l" rtl="0">
              <a:spcBef>
                <a:spcPts val="0"/>
              </a:spcBef>
              <a:spcAft>
                <a:spcPts val="0"/>
              </a:spcAft>
              <a:buNone/>
            </a:pPr>
            <a:endParaRPr sz="2700"/>
          </a:p>
        </p:txBody>
      </p:sp>
      <p:pic>
        <p:nvPicPr>
          <p:cNvPr id="201" name="Google Shape;201;g288600355bf_0_10"/>
          <p:cNvPicPr preferRelativeResize="0"/>
          <p:nvPr/>
        </p:nvPicPr>
        <p:blipFill>
          <a:blip r:embed="rId3">
            <a:alphaModFix/>
          </a:blip>
          <a:stretch>
            <a:fillRect/>
          </a:stretch>
        </p:blipFill>
        <p:spPr>
          <a:xfrm>
            <a:off x="4707425" y="1847550"/>
            <a:ext cx="1770150" cy="1314975"/>
          </a:xfrm>
          <a:prstGeom prst="rect">
            <a:avLst/>
          </a:prstGeom>
          <a:noFill/>
          <a:ln>
            <a:noFill/>
          </a:ln>
        </p:spPr>
      </p:pic>
      <p:pic>
        <p:nvPicPr>
          <p:cNvPr id="202" name="Google Shape;202;g288600355bf_0_10"/>
          <p:cNvPicPr preferRelativeResize="0"/>
          <p:nvPr/>
        </p:nvPicPr>
        <p:blipFill>
          <a:blip r:embed="rId4">
            <a:alphaModFix/>
          </a:blip>
          <a:stretch>
            <a:fillRect/>
          </a:stretch>
        </p:blipFill>
        <p:spPr>
          <a:xfrm>
            <a:off x="1031625" y="3784225"/>
            <a:ext cx="1640909" cy="1314975"/>
          </a:xfrm>
          <a:prstGeom prst="rect">
            <a:avLst/>
          </a:prstGeom>
          <a:noFill/>
          <a:ln>
            <a:noFill/>
          </a:ln>
        </p:spPr>
      </p:pic>
      <p:pic>
        <p:nvPicPr>
          <p:cNvPr id="203" name="Google Shape;203;g288600355bf_0_10"/>
          <p:cNvPicPr preferRelativeResize="0"/>
          <p:nvPr/>
        </p:nvPicPr>
        <p:blipFill>
          <a:blip r:embed="rId5">
            <a:alphaModFix/>
          </a:blip>
          <a:stretch>
            <a:fillRect/>
          </a:stretch>
        </p:blipFill>
        <p:spPr>
          <a:xfrm>
            <a:off x="3408720" y="3787125"/>
            <a:ext cx="1916267" cy="1314975"/>
          </a:xfrm>
          <a:prstGeom prst="rect">
            <a:avLst/>
          </a:prstGeom>
          <a:noFill/>
          <a:ln>
            <a:noFill/>
          </a:ln>
        </p:spPr>
      </p:pic>
      <p:pic>
        <p:nvPicPr>
          <p:cNvPr id="204" name="Google Shape;204;g288600355bf_0_10"/>
          <p:cNvPicPr preferRelativeResize="0"/>
          <p:nvPr/>
        </p:nvPicPr>
        <p:blipFill>
          <a:blip r:embed="rId6">
            <a:alphaModFix/>
          </a:blip>
          <a:stretch>
            <a:fillRect/>
          </a:stretch>
        </p:blipFill>
        <p:spPr>
          <a:xfrm>
            <a:off x="5732300" y="3748425"/>
            <a:ext cx="2128417" cy="1426975"/>
          </a:xfrm>
          <a:prstGeom prst="rect">
            <a:avLst/>
          </a:prstGeom>
          <a:noFill/>
          <a:ln>
            <a:noFill/>
          </a:ln>
        </p:spPr>
      </p:pic>
      <p:sp>
        <p:nvSpPr>
          <p:cNvPr id="205" name="Google Shape;205;g288600355bf_0_10"/>
          <p:cNvSpPr txBox="1"/>
          <p:nvPr/>
        </p:nvSpPr>
        <p:spPr>
          <a:xfrm>
            <a:off x="35400" y="5503825"/>
            <a:ext cx="9073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700">
                <a:solidFill>
                  <a:schemeClr val="dk1"/>
                </a:solidFill>
                <a:latin typeface="Corbel"/>
                <a:ea typeface="Corbel"/>
                <a:cs typeface="Corbel"/>
                <a:sym typeface="Corbel"/>
              </a:rPr>
              <a:t>7 ou 8 / 100 souffriront d’un ESPT(</a:t>
            </a:r>
            <a:r>
              <a:rPr lang="fr-FR" sz="2700">
                <a:solidFill>
                  <a:schemeClr val="dk1"/>
                </a:solidFill>
                <a:latin typeface="Times New Roman"/>
                <a:ea typeface="Times New Roman"/>
                <a:cs typeface="Times New Roman"/>
                <a:sym typeface="Times New Roman"/>
              </a:rPr>
              <a:t> </a:t>
            </a:r>
            <a:r>
              <a:rPr lang="fr-FR" sz="2700">
                <a:solidFill>
                  <a:schemeClr val="dk1"/>
                </a:solidFill>
                <a:latin typeface="Corbel"/>
                <a:ea typeface="Corbel"/>
                <a:cs typeface="Corbel"/>
                <a:sym typeface="Corbel"/>
              </a:rPr>
              <a:t>National Center for PTSD) </a:t>
            </a:r>
            <a:endParaRPr sz="2700">
              <a:solidFill>
                <a:schemeClr val="dk1"/>
              </a:solidFill>
              <a:latin typeface="Corbel"/>
              <a:ea typeface="Corbel"/>
              <a:cs typeface="Corbel"/>
              <a:sym typeface="Corbel"/>
            </a:endParaRPr>
          </a:p>
          <a:p>
            <a:pPr marL="0" lvl="0" indent="0" algn="l" rtl="0">
              <a:spcBef>
                <a:spcPts val="0"/>
              </a:spcBef>
              <a:spcAft>
                <a:spcPts val="0"/>
              </a:spcAft>
              <a:buNone/>
            </a:pPr>
            <a:endParaRPr sz="2700">
              <a:solidFill>
                <a:schemeClr val="dk1"/>
              </a:solidFill>
              <a:latin typeface="Corbel"/>
              <a:ea typeface="Corbel"/>
              <a:cs typeface="Corbel"/>
              <a:sym typeface="Corbel"/>
            </a:endParaRPr>
          </a:p>
        </p:txBody>
      </p:sp>
      <p:sp>
        <p:nvSpPr>
          <p:cNvPr id="206" name="Google Shape;206;g288600355bf_0_10"/>
          <p:cNvSpPr txBox="1"/>
          <p:nvPr/>
        </p:nvSpPr>
        <p:spPr>
          <a:xfrm>
            <a:off x="125750" y="3121188"/>
            <a:ext cx="881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800">
                <a:solidFill>
                  <a:schemeClr val="dk1"/>
                </a:solidFill>
                <a:latin typeface="Corbel"/>
                <a:ea typeface="Corbel"/>
                <a:cs typeface="Corbel"/>
                <a:sym typeface="Corbel"/>
              </a:rPr>
              <a:t>Anciens combattants, agression physique ou sexuelle, …</a:t>
            </a:r>
            <a:endParaRPr sz="2800"/>
          </a:p>
        </p:txBody>
      </p:sp>
      <p:sp>
        <p:nvSpPr>
          <p:cNvPr id="2" name="Espace réservé du numéro de diapositive 1">
            <a:extLst>
              <a:ext uri="{FF2B5EF4-FFF2-40B4-BE49-F238E27FC236}">
                <a16:creationId xmlns:a16="http://schemas.microsoft.com/office/drawing/2014/main" id="{BE59CF07-939A-4884-BD04-3CF6E8BD54A6}"/>
              </a:ext>
            </a:extLst>
          </p:cNvPr>
          <p:cNvSpPr>
            <a:spLocks noGrp="1"/>
          </p:cNvSpPr>
          <p:nvPr>
            <p:ph type="sldNum" sz="quarter" idx="12"/>
          </p:nvPr>
        </p:nvSpPr>
        <p:spPr/>
        <p:txBody>
          <a:bodyPr/>
          <a:lstStyle/>
          <a:p>
            <a:fld id="{B7C73C60-F9AA-4A8A-BC01-C492CA78BAD0}" type="slidenum">
              <a:rPr lang="fr-FR" smtClean="0"/>
              <a:pPr/>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288600355bf_0_15"/>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fontScale="90000"/>
          </a:bodyPr>
          <a:lstStyle/>
          <a:p>
            <a:pPr marL="0" lvl="0" indent="0" algn="l" rtl="0">
              <a:spcBef>
                <a:spcPts val="0"/>
              </a:spcBef>
              <a:spcAft>
                <a:spcPts val="0"/>
              </a:spcAft>
              <a:buNone/>
            </a:pPr>
            <a:r>
              <a:rPr lang="fr-FR"/>
              <a:t>Comment peut-on traiter le ESPT?</a:t>
            </a:r>
            <a:endParaRPr/>
          </a:p>
        </p:txBody>
      </p:sp>
      <p:sp>
        <p:nvSpPr>
          <p:cNvPr id="212" name="Google Shape;212;g288600355bf_0_15"/>
          <p:cNvSpPr txBox="1">
            <a:spLocks noGrp="1"/>
          </p:cNvSpPr>
          <p:nvPr>
            <p:ph type="body" idx="1"/>
          </p:nvPr>
        </p:nvSpPr>
        <p:spPr>
          <a:xfrm>
            <a:off x="457200" y="1775197"/>
            <a:ext cx="8229600" cy="846000"/>
          </a:xfrm>
          <a:prstGeom prst="rect">
            <a:avLst/>
          </a:prstGeom>
        </p:spPr>
        <p:txBody>
          <a:bodyPr spcFirstLastPara="1" wrap="square" lIns="54850" tIns="91425" rIns="91425" bIns="45700" anchor="t" anchorCtr="0">
            <a:noAutofit/>
          </a:bodyPr>
          <a:lstStyle/>
          <a:p>
            <a:pPr marL="0" lvl="0" indent="0" algn="l" rtl="0">
              <a:lnSpc>
                <a:spcPct val="80000"/>
              </a:lnSpc>
              <a:spcBef>
                <a:spcPts val="0"/>
              </a:spcBef>
              <a:spcAft>
                <a:spcPts val="0"/>
              </a:spcAft>
              <a:buSzPts val="358"/>
              <a:buNone/>
            </a:pPr>
            <a:r>
              <a:rPr lang="fr-FR" sz="3240"/>
              <a:t>Psychothérapie </a:t>
            </a:r>
            <a:endParaRPr sz="3240"/>
          </a:p>
          <a:p>
            <a:pPr marL="0" lvl="0" indent="0" algn="l" rtl="0">
              <a:lnSpc>
                <a:spcPct val="80000"/>
              </a:lnSpc>
              <a:spcBef>
                <a:spcPts val="0"/>
              </a:spcBef>
              <a:spcAft>
                <a:spcPts val="0"/>
              </a:spcAft>
              <a:buSzPts val="358"/>
              <a:buNone/>
            </a:pPr>
            <a:endParaRPr sz="3240"/>
          </a:p>
          <a:p>
            <a:pPr marL="0" lvl="0" indent="0" algn="l" rtl="0">
              <a:lnSpc>
                <a:spcPct val="80000"/>
              </a:lnSpc>
              <a:spcBef>
                <a:spcPts val="0"/>
              </a:spcBef>
              <a:spcAft>
                <a:spcPts val="0"/>
              </a:spcAft>
              <a:buSzPts val="358"/>
              <a:buNone/>
            </a:pPr>
            <a:endParaRPr sz="3240"/>
          </a:p>
          <a:p>
            <a:pPr marL="0" lvl="0" indent="0" algn="l" rtl="0">
              <a:lnSpc>
                <a:spcPct val="80000"/>
              </a:lnSpc>
              <a:spcBef>
                <a:spcPts val="0"/>
              </a:spcBef>
              <a:spcAft>
                <a:spcPts val="0"/>
              </a:spcAft>
              <a:buSzPts val="358"/>
              <a:buNone/>
            </a:pPr>
            <a:endParaRPr sz="3240"/>
          </a:p>
          <a:p>
            <a:pPr marL="0" lvl="0" indent="0" algn="l" rtl="0">
              <a:lnSpc>
                <a:spcPct val="80000"/>
              </a:lnSpc>
              <a:spcBef>
                <a:spcPts val="0"/>
              </a:spcBef>
              <a:spcAft>
                <a:spcPts val="0"/>
              </a:spcAft>
              <a:buSzPts val="358"/>
              <a:buNone/>
            </a:pPr>
            <a:endParaRPr sz="3240"/>
          </a:p>
        </p:txBody>
      </p:sp>
      <p:pic>
        <p:nvPicPr>
          <p:cNvPr id="213" name="Google Shape;213;g288600355bf_0_15"/>
          <p:cNvPicPr preferRelativeResize="0"/>
          <p:nvPr/>
        </p:nvPicPr>
        <p:blipFill>
          <a:blip r:embed="rId3">
            <a:alphaModFix/>
          </a:blip>
          <a:stretch>
            <a:fillRect/>
          </a:stretch>
        </p:blipFill>
        <p:spPr>
          <a:xfrm>
            <a:off x="3559600" y="1724525"/>
            <a:ext cx="1267125" cy="1411925"/>
          </a:xfrm>
          <a:prstGeom prst="rect">
            <a:avLst/>
          </a:prstGeom>
          <a:noFill/>
          <a:ln>
            <a:noFill/>
          </a:ln>
        </p:spPr>
      </p:pic>
      <p:sp>
        <p:nvSpPr>
          <p:cNvPr id="214" name="Google Shape;214;g288600355bf_0_15"/>
          <p:cNvSpPr txBox="1"/>
          <p:nvPr/>
        </p:nvSpPr>
        <p:spPr>
          <a:xfrm>
            <a:off x="457200" y="34290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3200">
                <a:solidFill>
                  <a:schemeClr val="dk1"/>
                </a:solidFill>
                <a:latin typeface="Corbel"/>
                <a:ea typeface="Corbel"/>
                <a:cs typeface="Corbel"/>
                <a:sym typeface="Corbel"/>
              </a:rPr>
              <a:t>Médicaments</a:t>
            </a:r>
            <a:endParaRPr/>
          </a:p>
        </p:txBody>
      </p:sp>
      <p:sp>
        <p:nvSpPr>
          <p:cNvPr id="215" name="Google Shape;215;g288600355bf_0_15"/>
          <p:cNvSpPr txBox="1"/>
          <p:nvPr/>
        </p:nvSpPr>
        <p:spPr>
          <a:xfrm>
            <a:off x="360450" y="5291025"/>
            <a:ext cx="6451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3200">
                <a:solidFill>
                  <a:schemeClr val="dk1"/>
                </a:solidFill>
                <a:latin typeface="Corbel"/>
                <a:ea typeface="Corbel"/>
                <a:cs typeface="Corbel"/>
                <a:sym typeface="Corbel"/>
              </a:rPr>
              <a:t>Psychothérapie et médicaments</a:t>
            </a:r>
            <a:endParaRPr/>
          </a:p>
        </p:txBody>
      </p:sp>
      <p:pic>
        <p:nvPicPr>
          <p:cNvPr id="216" name="Google Shape;216;g288600355bf_0_15"/>
          <p:cNvPicPr preferRelativeResize="0"/>
          <p:nvPr/>
        </p:nvPicPr>
        <p:blipFill>
          <a:blip r:embed="rId4">
            <a:alphaModFix/>
          </a:blip>
          <a:stretch>
            <a:fillRect/>
          </a:stretch>
        </p:blipFill>
        <p:spPr>
          <a:xfrm>
            <a:off x="3248950" y="3836700"/>
            <a:ext cx="2007692" cy="1252800"/>
          </a:xfrm>
          <a:prstGeom prst="rect">
            <a:avLst/>
          </a:prstGeom>
          <a:noFill/>
          <a:ln>
            <a:noFill/>
          </a:ln>
        </p:spPr>
      </p:pic>
      <p:sp>
        <p:nvSpPr>
          <p:cNvPr id="2" name="Espace réservé du numéro de diapositive 1">
            <a:extLst>
              <a:ext uri="{FF2B5EF4-FFF2-40B4-BE49-F238E27FC236}">
                <a16:creationId xmlns:a16="http://schemas.microsoft.com/office/drawing/2014/main" id="{72855CE7-2E2E-493E-96A7-09FCE620426C}"/>
              </a:ext>
            </a:extLst>
          </p:cNvPr>
          <p:cNvSpPr>
            <a:spLocks noGrp="1"/>
          </p:cNvSpPr>
          <p:nvPr>
            <p:ph type="sldNum" sz="quarter" idx="12"/>
          </p:nvPr>
        </p:nvSpPr>
        <p:spPr/>
        <p:txBody>
          <a:bodyPr/>
          <a:lstStyle/>
          <a:p>
            <a:fld id="{B7C73C60-F9AA-4A8A-BC01-C492CA78BAD0}" type="slidenum">
              <a:rPr lang="fr-FR" smtClean="0"/>
              <a:pPr/>
              <a:t>13</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886b8ee003_1_1"/>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None/>
            </a:pPr>
            <a:r>
              <a:rPr lang="fr-FR"/>
              <a:t>ESPT et hippocampe</a:t>
            </a:r>
            <a:endParaRPr/>
          </a:p>
        </p:txBody>
      </p:sp>
      <p:graphicFrame>
        <p:nvGraphicFramePr>
          <p:cNvPr id="222" name="Google Shape;222;g2886b8ee003_1_1"/>
          <p:cNvGraphicFramePr/>
          <p:nvPr/>
        </p:nvGraphicFramePr>
        <p:xfrm>
          <a:off x="539300" y="2441475"/>
          <a:ext cx="8182125" cy="2529750"/>
        </p:xfrm>
        <a:graphic>
          <a:graphicData uri="http://schemas.openxmlformats.org/drawingml/2006/table">
            <a:tbl>
              <a:tblPr>
                <a:noFill/>
              </a:tblPr>
              <a:tblGrid>
                <a:gridCol w="3975150">
                  <a:extLst>
                    <a:ext uri="{9D8B030D-6E8A-4147-A177-3AD203B41FA5}">
                      <a16:colId xmlns:a16="http://schemas.microsoft.com/office/drawing/2014/main" val="20000"/>
                    </a:ext>
                  </a:extLst>
                </a:gridCol>
                <a:gridCol w="1479600">
                  <a:extLst>
                    <a:ext uri="{9D8B030D-6E8A-4147-A177-3AD203B41FA5}">
                      <a16:colId xmlns:a16="http://schemas.microsoft.com/office/drawing/2014/main" val="20001"/>
                    </a:ext>
                  </a:extLst>
                </a:gridCol>
                <a:gridCol w="27273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fr-FR" sz="1700"/>
                        <a:t>Auteurs </a:t>
                      </a:r>
                      <a:endParaRPr sz="17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700"/>
                        <a:t>Méthodes utilisées</a:t>
                      </a:r>
                      <a:endParaRPr sz="17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700"/>
                        <a:t>Volume hippocampique calculé</a:t>
                      </a:r>
                      <a:endParaRPr sz="17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061675">
                <a:tc>
                  <a:txBody>
                    <a:bodyPr/>
                    <a:lstStyle/>
                    <a:p>
                      <a:pPr marL="0" lvl="0" indent="0" algn="l" rtl="0">
                        <a:spcBef>
                          <a:spcPts val="0"/>
                        </a:spcBef>
                        <a:spcAft>
                          <a:spcPts val="0"/>
                        </a:spcAft>
                        <a:buNone/>
                      </a:pPr>
                      <a:r>
                        <a:rPr lang="fr-FR" sz="1700"/>
                        <a:t>Lei Li et al</a:t>
                      </a:r>
                      <a:endParaRPr sz="1700"/>
                    </a:p>
                    <a:p>
                      <a:pPr marL="0" lvl="0" indent="0" algn="l" rtl="0">
                        <a:spcBef>
                          <a:spcPts val="0"/>
                        </a:spcBef>
                        <a:spcAft>
                          <a:spcPts val="0"/>
                        </a:spcAft>
                        <a:buNone/>
                      </a:pPr>
                      <a:r>
                        <a:rPr lang="fr-FR" sz="1200"/>
                        <a:t>(</a:t>
                      </a:r>
                      <a:r>
                        <a:rPr lang="fr-FR" sz="1200" b="1">
                          <a:solidFill>
                            <a:schemeClr val="dk1"/>
                          </a:solidFill>
                          <a:latin typeface="Corbel"/>
                          <a:ea typeface="Corbel"/>
                          <a:cs typeface="Corbel"/>
                          <a:sym typeface="Corbel"/>
                        </a:rPr>
                        <a:t>Hippocampal subfield alterations in </a:t>
                      </a:r>
                      <a:endParaRPr sz="1200" b="1">
                        <a:solidFill>
                          <a:schemeClr val="dk1"/>
                        </a:solidFill>
                        <a:latin typeface="Corbel"/>
                        <a:ea typeface="Corbel"/>
                        <a:cs typeface="Corbel"/>
                        <a:sym typeface="Corbel"/>
                      </a:endParaRPr>
                    </a:p>
                    <a:p>
                      <a:pPr marL="0" lvl="0" indent="0" algn="l" rtl="0">
                        <a:spcBef>
                          <a:spcPts val="0"/>
                        </a:spcBef>
                        <a:spcAft>
                          <a:spcPts val="0"/>
                        </a:spcAft>
                        <a:buNone/>
                      </a:pPr>
                      <a:r>
                        <a:rPr lang="fr-FR" sz="1200" b="1">
                          <a:solidFill>
                            <a:schemeClr val="dk1"/>
                          </a:solidFill>
                          <a:latin typeface="Corbel"/>
                          <a:ea typeface="Corbel"/>
                          <a:cs typeface="Corbel"/>
                          <a:sym typeface="Corbel"/>
                        </a:rPr>
                        <a:t>pediatric patients, Social Cognitive </a:t>
                      </a:r>
                      <a:endParaRPr sz="1200" b="1">
                        <a:solidFill>
                          <a:schemeClr val="dk1"/>
                        </a:solidFill>
                        <a:latin typeface="Corbel"/>
                        <a:ea typeface="Corbel"/>
                        <a:cs typeface="Corbel"/>
                        <a:sym typeface="Corbel"/>
                      </a:endParaRPr>
                    </a:p>
                    <a:p>
                      <a:pPr marL="0" lvl="0" indent="0" algn="l" rtl="0">
                        <a:spcBef>
                          <a:spcPts val="0"/>
                        </a:spcBef>
                        <a:spcAft>
                          <a:spcPts val="0"/>
                        </a:spcAft>
                        <a:buNone/>
                      </a:pPr>
                      <a:r>
                        <a:rPr lang="fr-FR" sz="1200" b="1">
                          <a:solidFill>
                            <a:schemeClr val="dk1"/>
                          </a:solidFill>
                          <a:latin typeface="Corbel"/>
                          <a:ea typeface="Corbel"/>
                          <a:cs typeface="Corbel"/>
                          <a:sym typeface="Corbel"/>
                        </a:rPr>
                        <a:t>and Affective Neuroscience</a:t>
                      </a:r>
                      <a:r>
                        <a:rPr lang="fr-FR" sz="1200">
                          <a:solidFill>
                            <a:schemeClr val="dk1"/>
                          </a:solidFill>
                          <a:latin typeface="Corbel"/>
                          <a:ea typeface="Corbel"/>
                          <a:cs typeface="Corbel"/>
                          <a:sym typeface="Corbel"/>
                        </a:rPr>
                        <a:t>, </a:t>
                      </a:r>
                      <a:r>
                        <a:rPr lang="fr-FR" sz="1200" b="1">
                          <a:solidFill>
                            <a:schemeClr val="dk1"/>
                          </a:solidFill>
                          <a:latin typeface="Corbel"/>
                          <a:ea typeface="Corbel"/>
                          <a:cs typeface="Corbel"/>
                          <a:sym typeface="Corbel"/>
                        </a:rPr>
                        <a:t>2020</a:t>
                      </a:r>
                      <a:r>
                        <a:rPr lang="fr-FR" sz="1200">
                          <a:solidFill>
                            <a:schemeClr val="dk1"/>
                          </a:solidFill>
                          <a:latin typeface="Corbel"/>
                          <a:ea typeface="Corbel"/>
                          <a:cs typeface="Corbel"/>
                          <a:sym typeface="Corbel"/>
                        </a:rPr>
                        <a:t>,1-11</a:t>
                      </a:r>
                      <a:endParaRPr sz="1200">
                        <a:solidFill>
                          <a:schemeClr val="dk1"/>
                        </a:solidFill>
                        <a:latin typeface="Corbel"/>
                        <a:ea typeface="Corbel"/>
                        <a:cs typeface="Corbel"/>
                        <a:sym typeface="Corbel"/>
                      </a:endParaRPr>
                    </a:p>
                    <a:p>
                      <a:pPr marL="0" lvl="0" indent="0" algn="just" rtl="0">
                        <a:spcBef>
                          <a:spcPts val="0"/>
                        </a:spcBef>
                        <a:spcAft>
                          <a:spcPts val="0"/>
                        </a:spcAft>
                        <a:buNone/>
                      </a:pPr>
                      <a:r>
                        <a:rPr lang="fr-FR" sz="1200">
                          <a:solidFill>
                            <a:schemeClr val="dk1"/>
                          </a:solidFill>
                          <a:latin typeface="Corbel"/>
                          <a:ea typeface="Corbel"/>
                          <a:cs typeface="Corbel"/>
                          <a:sym typeface="Corbel"/>
                        </a:rPr>
                        <a:t>doi:10.1093/scan/nsaa162)</a:t>
                      </a:r>
                      <a:endParaRPr sz="1200">
                        <a:solidFill>
                          <a:schemeClr val="dk1"/>
                        </a:solidFill>
                        <a:latin typeface="Corbel"/>
                        <a:ea typeface="Corbel"/>
                        <a:cs typeface="Corbel"/>
                        <a:sym typeface="Corbel"/>
                      </a:endParaRPr>
                    </a:p>
                    <a:p>
                      <a:pPr marL="0" lvl="0" indent="0" algn="just" rtl="0">
                        <a:spcBef>
                          <a:spcPts val="0"/>
                        </a:spcBef>
                        <a:spcAft>
                          <a:spcPts val="0"/>
                        </a:spcAft>
                        <a:buNone/>
                      </a:pPr>
                      <a:endParaRPr sz="1200">
                        <a:solidFill>
                          <a:schemeClr val="dk1"/>
                        </a:solidFill>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FR" sz="1900"/>
                        <a:t>   ?</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fr-FR" sz="2000">
                          <a:solidFill>
                            <a:schemeClr val="dk1"/>
                          </a:solidFill>
                          <a:latin typeface="Corbel"/>
                          <a:ea typeface="Corbel"/>
                          <a:cs typeface="Corbel"/>
                          <a:sym typeface="Corbel"/>
                        </a:rPr>
                        <a:t>?</a:t>
                      </a:r>
                      <a:endParaRPr sz="2000">
                        <a:solidFill>
                          <a:schemeClr val="dk1"/>
                        </a:solidFill>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fr-FR" sz="1900"/>
                        <a:t>….</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900"/>
                        <a:t>…</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900"/>
                        <a:t>….</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223" name="Google Shape;223;g2886b8ee003_1_1"/>
          <p:cNvSpPr txBox="1">
            <a:spLocks noGrp="1"/>
          </p:cNvSpPr>
          <p:nvPr>
            <p:ph type="body" idx="1"/>
          </p:nvPr>
        </p:nvSpPr>
        <p:spPr>
          <a:xfrm>
            <a:off x="457200" y="1746167"/>
            <a:ext cx="8229600" cy="511500"/>
          </a:xfrm>
          <a:prstGeom prst="rect">
            <a:avLst/>
          </a:prstGeom>
        </p:spPr>
        <p:txBody>
          <a:bodyPr spcFirstLastPara="1" wrap="square" lIns="54850" tIns="91425" rIns="91425" bIns="45700" anchor="t" anchorCtr="0">
            <a:normAutofit/>
          </a:bodyPr>
          <a:lstStyle/>
          <a:p>
            <a:pPr marL="0" lvl="0" indent="0" algn="l" rtl="0">
              <a:lnSpc>
                <a:spcPct val="80000"/>
              </a:lnSpc>
              <a:spcBef>
                <a:spcPts val="0"/>
              </a:spcBef>
              <a:spcAft>
                <a:spcPts val="0"/>
              </a:spcAft>
              <a:buSzPts val="1018"/>
              <a:buNone/>
            </a:pPr>
            <a:r>
              <a:rPr lang="fr-FR" sz="2660"/>
              <a:t>Recherches bibliographiques</a:t>
            </a:r>
            <a:endParaRPr sz="2660"/>
          </a:p>
        </p:txBody>
      </p:sp>
      <p:sp>
        <p:nvSpPr>
          <p:cNvPr id="224" name="Google Shape;224;g2886b8ee003_1_1"/>
          <p:cNvSpPr txBox="1"/>
          <p:nvPr/>
        </p:nvSpPr>
        <p:spPr>
          <a:xfrm>
            <a:off x="539300" y="5017775"/>
            <a:ext cx="8305200" cy="839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fr-FR" sz="2660" b="1">
                <a:solidFill>
                  <a:schemeClr val="dk1"/>
                </a:solidFill>
                <a:latin typeface="Corbel"/>
                <a:ea typeface="Corbel"/>
                <a:cs typeface="Corbel"/>
                <a:sym typeface="Corbel"/>
              </a:rPr>
              <a:t>conclusion</a:t>
            </a:r>
            <a:r>
              <a:rPr lang="fr-FR" sz="2660">
                <a:solidFill>
                  <a:schemeClr val="dk1"/>
                </a:solidFill>
                <a:latin typeface="Corbel"/>
                <a:ea typeface="Corbel"/>
                <a:cs typeface="Corbel"/>
                <a:sym typeface="Corbel"/>
              </a:rPr>
              <a:t>: rapport entre l’ESPT et le changement du volume hippocampique</a:t>
            </a:r>
            <a:endParaRPr/>
          </a:p>
        </p:txBody>
      </p:sp>
      <p:pic>
        <p:nvPicPr>
          <p:cNvPr id="225" name="Google Shape;225;g2886b8ee003_1_1"/>
          <p:cNvPicPr preferRelativeResize="0"/>
          <p:nvPr/>
        </p:nvPicPr>
        <p:blipFill>
          <a:blip r:embed="rId3">
            <a:alphaModFix/>
          </a:blip>
          <a:stretch>
            <a:fillRect/>
          </a:stretch>
        </p:blipFill>
        <p:spPr>
          <a:xfrm>
            <a:off x="3263750" y="3219875"/>
            <a:ext cx="943900" cy="1211275"/>
          </a:xfrm>
          <a:prstGeom prst="rect">
            <a:avLst/>
          </a:prstGeom>
          <a:noFill/>
          <a:ln>
            <a:noFill/>
          </a:ln>
        </p:spPr>
      </p:pic>
      <p:sp>
        <p:nvSpPr>
          <p:cNvPr id="2" name="Espace réservé du numéro de diapositive 1">
            <a:extLst>
              <a:ext uri="{FF2B5EF4-FFF2-40B4-BE49-F238E27FC236}">
                <a16:creationId xmlns:a16="http://schemas.microsoft.com/office/drawing/2014/main" id="{AC670524-814B-4272-8546-586DFF41119D}"/>
              </a:ext>
            </a:extLst>
          </p:cNvPr>
          <p:cNvSpPr>
            <a:spLocks noGrp="1"/>
          </p:cNvSpPr>
          <p:nvPr>
            <p:ph type="sldNum" sz="quarter" idx="12"/>
          </p:nvPr>
        </p:nvSpPr>
        <p:spPr/>
        <p:txBody>
          <a:bodyPr/>
          <a:lstStyle/>
          <a:p>
            <a:fld id="{B7C73C60-F9AA-4A8A-BC01-C492CA78BAD0}" type="slidenum">
              <a:rPr lang="fr-FR" smtClean="0"/>
              <a:pPr/>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8"/>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fontScale="90000"/>
          </a:bodyPr>
          <a:lstStyle/>
          <a:p>
            <a:pPr marL="0" lvl="0" indent="0" algn="l" rtl="0">
              <a:spcBef>
                <a:spcPts val="0"/>
              </a:spcBef>
              <a:spcAft>
                <a:spcPts val="0"/>
              </a:spcAft>
              <a:buClr>
                <a:srgbClr val="FFC700"/>
              </a:buClr>
              <a:buSzPct val="100000"/>
              <a:buFont typeface="Corbel"/>
              <a:buNone/>
            </a:pPr>
            <a:r>
              <a:rPr lang="fr-FR"/>
              <a:t>Maladies neurologiques et hippocampe</a:t>
            </a:r>
            <a:endParaRPr/>
          </a:p>
        </p:txBody>
      </p:sp>
      <p:sp>
        <p:nvSpPr>
          <p:cNvPr id="231" name="Google Shape;231;p8"/>
          <p:cNvSpPr txBox="1">
            <a:spLocks noGrp="1"/>
          </p:cNvSpPr>
          <p:nvPr>
            <p:ph type="body" idx="1"/>
          </p:nvPr>
        </p:nvSpPr>
        <p:spPr>
          <a:xfrm>
            <a:off x="309750" y="1446601"/>
            <a:ext cx="8229600" cy="511500"/>
          </a:xfrm>
          <a:prstGeom prst="rect">
            <a:avLst/>
          </a:prstGeom>
          <a:noFill/>
          <a:ln>
            <a:noFill/>
          </a:ln>
        </p:spPr>
        <p:txBody>
          <a:bodyPr spcFirstLastPara="1" wrap="square" lIns="54850" tIns="91425" rIns="91425" bIns="45700" anchor="t" anchorCtr="0">
            <a:normAutofit fontScale="92500" lnSpcReduction="10000"/>
          </a:bodyPr>
          <a:lstStyle/>
          <a:p>
            <a:pPr marL="438912" lvl="0" indent="-157480" algn="l" rtl="0">
              <a:spcBef>
                <a:spcPts val="0"/>
              </a:spcBef>
              <a:spcAft>
                <a:spcPts val="0"/>
              </a:spcAft>
              <a:buSzPts val="2560"/>
              <a:buNone/>
            </a:pPr>
            <a:r>
              <a:rPr lang="fr-FR" sz="2800"/>
              <a:t>Alzheimer</a:t>
            </a:r>
            <a:endParaRPr sz="2800"/>
          </a:p>
        </p:txBody>
      </p:sp>
      <p:sp>
        <p:nvSpPr>
          <p:cNvPr id="232" name="Google Shape;232;p8"/>
          <p:cNvSpPr txBox="1">
            <a:spLocks noGrp="1"/>
          </p:cNvSpPr>
          <p:nvPr>
            <p:ph type="body" idx="1"/>
          </p:nvPr>
        </p:nvSpPr>
        <p:spPr>
          <a:xfrm>
            <a:off x="503200" y="3709572"/>
            <a:ext cx="8229600" cy="335100"/>
          </a:xfrm>
          <a:prstGeom prst="rect">
            <a:avLst/>
          </a:prstGeom>
          <a:noFill/>
        </p:spPr>
        <p:txBody>
          <a:bodyPr spcFirstLastPara="1" wrap="square" lIns="54850" tIns="91425" rIns="91425" bIns="45700" anchor="t" anchorCtr="0">
            <a:noAutofit/>
          </a:bodyPr>
          <a:lstStyle/>
          <a:p>
            <a:pPr marL="0" lvl="0" indent="0" algn="just" rtl="0">
              <a:lnSpc>
                <a:spcPct val="107916"/>
              </a:lnSpc>
              <a:spcBef>
                <a:spcPts val="0"/>
              </a:spcBef>
              <a:spcAft>
                <a:spcPts val="800"/>
              </a:spcAft>
              <a:buClr>
                <a:schemeClr val="dk1"/>
              </a:buClr>
              <a:buSzPts val="1100"/>
              <a:buFont typeface="Arial"/>
              <a:buNone/>
            </a:pPr>
            <a:r>
              <a:rPr lang="fr-FR" sz="2800">
                <a:solidFill>
                  <a:srgbClr val="1D2125"/>
                </a:solidFill>
              </a:rPr>
              <a:t>schizophrène</a:t>
            </a:r>
            <a:endParaRPr sz="2800"/>
          </a:p>
        </p:txBody>
      </p:sp>
      <p:sp>
        <p:nvSpPr>
          <p:cNvPr id="233" name="Google Shape;233;p8"/>
          <p:cNvSpPr txBox="1">
            <a:spLocks noGrp="1"/>
          </p:cNvSpPr>
          <p:nvPr>
            <p:ph type="body" idx="1"/>
          </p:nvPr>
        </p:nvSpPr>
        <p:spPr>
          <a:xfrm>
            <a:off x="503200" y="6290017"/>
            <a:ext cx="8229600" cy="511500"/>
          </a:xfrm>
          <a:prstGeom prst="rect">
            <a:avLst/>
          </a:prstGeom>
        </p:spPr>
        <p:txBody>
          <a:bodyPr spcFirstLastPara="1" wrap="square" lIns="54850" tIns="91425" rIns="91425" bIns="45700" anchor="t" anchorCtr="0">
            <a:normAutofit/>
          </a:bodyPr>
          <a:lstStyle/>
          <a:p>
            <a:pPr marL="0" lvl="0" indent="0" algn="l" rtl="0">
              <a:lnSpc>
                <a:spcPct val="80000"/>
              </a:lnSpc>
              <a:spcBef>
                <a:spcPts val="0"/>
              </a:spcBef>
              <a:spcAft>
                <a:spcPts val="0"/>
              </a:spcAft>
              <a:buSzPts val="1018"/>
              <a:buNone/>
            </a:pPr>
            <a:r>
              <a:rPr lang="fr-FR" sz="2660"/>
              <a:t>autres maladies</a:t>
            </a:r>
            <a:endParaRPr sz="2660"/>
          </a:p>
        </p:txBody>
      </p:sp>
      <p:graphicFrame>
        <p:nvGraphicFramePr>
          <p:cNvPr id="234" name="Google Shape;234;p8"/>
          <p:cNvGraphicFramePr/>
          <p:nvPr/>
        </p:nvGraphicFramePr>
        <p:xfrm>
          <a:off x="503188" y="1905625"/>
          <a:ext cx="8229600" cy="1967430"/>
        </p:xfrm>
        <a:graphic>
          <a:graphicData uri="http://schemas.openxmlformats.org/drawingml/2006/table">
            <a:tbl>
              <a:tblPr>
                <a:noFill/>
              </a:tblPr>
              <a:tblGrid>
                <a:gridCol w="4022625">
                  <a:extLst>
                    <a:ext uri="{9D8B030D-6E8A-4147-A177-3AD203B41FA5}">
                      <a16:colId xmlns:a16="http://schemas.microsoft.com/office/drawing/2014/main" val="20000"/>
                    </a:ext>
                  </a:extLst>
                </a:gridCol>
                <a:gridCol w="1479600">
                  <a:extLst>
                    <a:ext uri="{9D8B030D-6E8A-4147-A177-3AD203B41FA5}">
                      <a16:colId xmlns:a16="http://schemas.microsoft.com/office/drawing/2014/main" val="20001"/>
                    </a:ext>
                  </a:extLst>
                </a:gridCol>
                <a:gridCol w="2727375">
                  <a:extLst>
                    <a:ext uri="{9D8B030D-6E8A-4147-A177-3AD203B41FA5}">
                      <a16:colId xmlns:a16="http://schemas.microsoft.com/office/drawing/2014/main" val="20002"/>
                    </a:ext>
                  </a:extLst>
                </a:gridCol>
              </a:tblGrid>
              <a:tr h="367375">
                <a:tc>
                  <a:txBody>
                    <a:bodyPr/>
                    <a:lstStyle/>
                    <a:p>
                      <a:pPr marL="0" lvl="0" indent="0" algn="l" rtl="0">
                        <a:spcBef>
                          <a:spcPts val="0"/>
                        </a:spcBef>
                        <a:spcAft>
                          <a:spcPts val="0"/>
                        </a:spcAft>
                        <a:buNone/>
                      </a:pPr>
                      <a:r>
                        <a:rPr lang="fr-FR" sz="1200"/>
                        <a:t>Auteurs </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200"/>
                        <a:t>Méthodes utilisées</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200"/>
                        <a:t>Volume hippocampique calculé</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34325">
                <a:tc>
                  <a:txBody>
                    <a:bodyPr/>
                    <a:lstStyle/>
                    <a:p>
                      <a:pPr marL="0" lvl="0" indent="0" algn="l" rtl="0">
                        <a:spcBef>
                          <a:spcPts val="0"/>
                        </a:spcBef>
                        <a:spcAft>
                          <a:spcPts val="0"/>
                        </a:spcAft>
                        <a:buNone/>
                      </a:pPr>
                      <a:r>
                        <a:rPr lang="fr-FR" sz="1200" b="1"/>
                        <a:t>João Vitor Lois Balestrieri et al</a:t>
                      </a:r>
                      <a:endParaRPr sz="1200" b="1"/>
                    </a:p>
                    <a:p>
                      <a:pPr marL="0" lvl="0" indent="0" algn="l" rtl="0">
                        <a:spcBef>
                          <a:spcPts val="0"/>
                        </a:spcBef>
                        <a:spcAft>
                          <a:spcPts val="0"/>
                        </a:spcAft>
                        <a:buNone/>
                      </a:pPr>
                      <a:r>
                        <a:rPr lang="fr-FR" sz="1200">
                          <a:solidFill>
                            <a:schemeClr val="dk1"/>
                          </a:solidFill>
                          <a:latin typeface="Corbel"/>
                          <a:ea typeface="Corbel"/>
                          <a:cs typeface="Corbel"/>
                          <a:sym typeface="Corbel"/>
                        </a:rPr>
                        <a:t>Structural Volume of Hippocampus and</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 Alzheimer’s Disease</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REV ASSOC MED BRAS </a:t>
                      </a:r>
                      <a:r>
                        <a:rPr lang="fr-FR" sz="1200" b="1">
                          <a:solidFill>
                            <a:schemeClr val="dk1"/>
                          </a:solidFill>
                          <a:latin typeface="Corbel"/>
                          <a:ea typeface="Corbel"/>
                          <a:cs typeface="Corbel"/>
                          <a:sym typeface="Corbel"/>
                        </a:rPr>
                        <a:t>2020;</a:t>
                      </a:r>
                      <a:r>
                        <a:rPr lang="fr-FR" sz="1200">
                          <a:solidFill>
                            <a:schemeClr val="dk1"/>
                          </a:solidFill>
                          <a:latin typeface="Corbel"/>
                          <a:ea typeface="Corbel"/>
                          <a:cs typeface="Corbel"/>
                          <a:sym typeface="Corbel"/>
                        </a:rPr>
                        <a:t> 66(4):512-515</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http://dx.doi.org/10.1590/1806-9282.66.4.512</a:t>
                      </a:r>
                      <a:endParaRPr sz="1200">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FR" sz="1900"/>
                        <a:t>   ?</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FR" sz="2000">
                          <a:solidFill>
                            <a:schemeClr val="dk1"/>
                          </a:solidFill>
                          <a:latin typeface="Corbel"/>
                          <a:ea typeface="Corbel"/>
                          <a:cs typeface="Corbel"/>
                          <a:sym typeface="Corbel"/>
                        </a:rPr>
                        <a:t>?</a:t>
                      </a:r>
                      <a:endParaRPr sz="2000">
                        <a:solidFill>
                          <a:schemeClr val="dk1"/>
                        </a:solidFill>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52650">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aphicFrame>
        <p:nvGraphicFramePr>
          <p:cNvPr id="235" name="Google Shape;235;p8"/>
          <p:cNvGraphicFramePr/>
          <p:nvPr/>
        </p:nvGraphicFramePr>
        <p:xfrm>
          <a:off x="462025" y="4244050"/>
          <a:ext cx="8219925" cy="1967430"/>
        </p:xfrm>
        <a:graphic>
          <a:graphicData uri="http://schemas.openxmlformats.org/drawingml/2006/table">
            <a:tbl>
              <a:tblPr>
                <a:noFill/>
              </a:tblPr>
              <a:tblGrid>
                <a:gridCol w="4012950">
                  <a:extLst>
                    <a:ext uri="{9D8B030D-6E8A-4147-A177-3AD203B41FA5}">
                      <a16:colId xmlns:a16="http://schemas.microsoft.com/office/drawing/2014/main" val="20000"/>
                    </a:ext>
                  </a:extLst>
                </a:gridCol>
                <a:gridCol w="1479600">
                  <a:extLst>
                    <a:ext uri="{9D8B030D-6E8A-4147-A177-3AD203B41FA5}">
                      <a16:colId xmlns:a16="http://schemas.microsoft.com/office/drawing/2014/main" val="20001"/>
                    </a:ext>
                  </a:extLst>
                </a:gridCol>
                <a:gridCol w="2727375">
                  <a:extLst>
                    <a:ext uri="{9D8B030D-6E8A-4147-A177-3AD203B41FA5}">
                      <a16:colId xmlns:a16="http://schemas.microsoft.com/office/drawing/2014/main" val="20002"/>
                    </a:ext>
                  </a:extLst>
                </a:gridCol>
              </a:tblGrid>
              <a:tr h="367375">
                <a:tc>
                  <a:txBody>
                    <a:bodyPr/>
                    <a:lstStyle/>
                    <a:p>
                      <a:pPr marL="0" lvl="0" indent="0" algn="l" rtl="0">
                        <a:spcBef>
                          <a:spcPts val="0"/>
                        </a:spcBef>
                        <a:spcAft>
                          <a:spcPts val="0"/>
                        </a:spcAft>
                        <a:buNone/>
                      </a:pPr>
                      <a:r>
                        <a:rPr lang="fr-FR" sz="1200"/>
                        <a:t>Auteurs </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200"/>
                        <a:t>Méthodes utilisées</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fr-FR" sz="1200"/>
                        <a:t>Volume hippocampique calculé</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34325">
                <a:tc>
                  <a:txBody>
                    <a:bodyPr/>
                    <a:lstStyle/>
                    <a:p>
                      <a:pPr marL="0" lvl="0" indent="0" algn="l" rtl="0">
                        <a:spcBef>
                          <a:spcPts val="0"/>
                        </a:spcBef>
                        <a:spcAft>
                          <a:spcPts val="0"/>
                        </a:spcAft>
                        <a:buNone/>
                      </a:pPr>
                      <a:r>
                        <a:rPr lang="fr-FR" sz="1200" b="1"/>
                        <a:t>A. Schmitt et al</a:t>
                      </a:r>
                      <a:endParaRPr sz="1200" b="1"/>
                    </a:p>
                    <a:p>
                      <a:pPr marL="0" lvl="0" indent="0" algn="l" rtl="0">
                        <a:spcBef>
                          <a:spcPts val="0"/>
                        </a:spcBef>
                        <a:spcAft>
                          <a:spcPts val="0"/>
                        </a:spcAft>
                        <a:buNone/>
                      </a:pPr>
                      <a:r>
                        <a:rPr lang="fr-FR" sz="1200">
                          <a:solidFill>
                            <a:schemeClr val="dk1"/>
                          </a:solidFill>
                          <a:latin typeface="Corbel"/>
                          <a:ea typeface="Corbel"/>
                          <a:cs typeface="Corbel"/>
                          <a:sym typeface="Corbel"/>
                        </a:rPr>
                        <a:t>Neurobiologie der Schizophrenie</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a:t>
                      </a:r>
                      <a:r>
                        <a:rPr lang="fr-FR" sz="1200">
                          <a:solidFill>
                            <a:srgbClr val="0000FF"/>
                          </a:solidFill>
                          <a:latin typeface="Corbel"/>
                          <a:ea typeface="Corbel"/>
                          <a:cs typeface="Corbel"/>
                          <a:sym typeface="Corbel"/>
                        </a:rPr>
                        <a:t>Neurobiologie de la schizophrénie</a:t>
                      </a:r>
                      <a:r>
                        <a:rPr lang="fr-FR" sz="1200">
                          <a:solidFill>
                            <a:schemeClr val="dk1"/>
                          </a:solidFill>
                          <a:latin typeface="Corbel"/>
                          <a:ea typeface="Corbel"/>
                          <a:cs typeface="Corbel"/>
                          <a:sym typeface="Corbel"/>
                        </a:rPr>
                        <a:t>)</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Nervenarzt 2015 · 86:324–331</a:t>
                      </a:r>
                      <a:endParaRPr sz="1200">
                        <a:solidFill>
                          <a:schemeClr val="dk1"/>
                        </a:solidFill>
                        <a:latin typeface="Corbel"/>
                        <a:ea typeface="Corbel"/>
                        <a:cs typeface="Corbel"/>
                        <a:sym typeface="Corbel"/>
                      </a:endParaRPr>
                    </a:p>
                    <a:p>
                      <a:pPr marL="0" lvl="0" indent="0" algn="l" rtl="0">
                        <a:spcBef>
                          <a:spcPts val="0"/>
                        </a:spcBef>
                        <a:spcAft>
                          <a:spcPts val="0"/>
                        </a:spcAft>
                        <a:buNone/>
                      </a:pPr>
                      <a:r>
                        <a:rPr lang="fr-FR" sz="1200">
                          <a:solidFill>
                            <a:schemeClr val="dk1"/>
                          </a:solidFill>
                          <a:latin typeface="Corbel"/>
                          <a:ea typeface="Corbel"/>
                          <a:cs typeface="Corbel"/>
                          <a:sym typeface="Corbel"/>
                        </a:rPr>
                        <a:t> DOI 10.1007/s00115-014-4115-6</a:t>
                      </a:r>
                      <a:endParaRPr sz="1200">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FR" sz="1900"/>
                        <a:t>   ?</a:t>
                      </a:r>
                      <a:endParaRPr sz="1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FR" sz="2000">
                          <a:solidFill>
                            <a:schemeClr val="dk1"/>
                          </a:solidFill>
                          <a:latin typeface="Corbel"/>
                          <a:ea typeface="Corbel"/>
                          <a:cs typeface="Corbel"/>
                          <a:sym typeface="Corbel"/>
                        </a:rPr>
                        <a:t>?</a:t>
                      </a:r>
                      <a:endParaRPr sz="2000">
                        <a:solidFill>
                          <a:schemeClr val="dk1"/>
                        </a:solidFill>
                        <a:latin typeface="Corbel"/>
                        <a:ea typeface="Corbel"/>
                        <a:cs typeface="Corbel"/>
                        <a:sym typeface="Corbe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52650">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FR" sz="1200"/>
                        <a:t>….</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pic>
        <p:nvPicPr>
          <p:cNvPr id="236" name="Google Shape;236;p8"/>
          <p:cNvPicPr preferRelativeResize="0"/>
          <p:nvPr/>
        </p:nvPicPr>
        <p:blipFill>
          <a:blip r:embed="rId3">
            <a:alphaModFix/>
          </a:blip>
          <a:stretch>
            <a:fillRect/>
          </a:stretch>
        </p:blipFill>
        <p:spPr>
          <a:xfrm>
            <a:off x="3056550" y="4729839"/>
            <a:ext cx="762751" cy="995824"/>
          </a:xfrm>
          <a:prstGeom prst="rect">
            <a:avLst/>
          </a:prstGeom>
          <a:noFill/>
          <a:ln>
            <a:noFill/>
          </a:ln>
        </p:spPr>
      </p:pic>
      <p:pic>
        <p:nvPicPr>
          <p:cNvPr id="237" name="Google Shape;237;p8"/>
          <p:cNvPicPr preferRelativeResize="0"/>
          <p:nvPr/>
        </p:nvPicPr>
        <p:blipFill>
          <a:blip r:embed="rId4">
            <a:alphaModFix/>
          </a:blip>
          <a:stretch>
            <a:fillRect/>
          </a:stretch>
        </p:blipFill>
        <p:spPr>
          <a:xfrm>
            <a:off x="3611490" y="2354059"/>
            <a:ext cx="762750" cy="1070557"/>
          </a:xfrm>
          <a:prstGeom prst="rect">
            <a:avLst/>
          </a:prstGeom>
          <a:noFill/>
          <a:ln>
            <a:noFill/>
          </a:ln>
        </p:spPr>
      </p:pic>
      <p:sp>
        <p:nvSpPr>
          <p:cNvPr id="2" name="Espace réservé du numéro de diapositive 1">
            <a:extLst>
              <a:ext uri="{FF2B5EF4-FFF2-40B4-BE49-F238E27FC236}">
                <a16:creationId xmlns:a16="http://schemas.microsoft.com/office/drawing/2014/main" id="{0B5A1826-C76B-4031-A0BF-ACFEC41E746D}"/>
              </a:ext>
            </a:extLst>
          </p:cNvPr>
          <p:cNvSpPr>
            <a:spLocks noGrp="1"/>
          </p:cNvSpPr>
          <p:nvPr>
            <p:ph type="sldNum" sz="quarter" idx="12"/>
          </p:nvPr>
        </p:nvSpPr>
        <p:spPr/>
        <p:txBody>
          <a:bodyPr/>
          <a:lstStyle/>
          <a:p>
            <a:fld id="{B7C73C60-F9AA-4A8A-BC01-C492CA78BAD0}" type="slidenum">
              <a:rPr lang="fr-FR" smtClean="0"/>
              <a:pPr/>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619672" y="2176272"/>
            <a:ext cx="5040560" cy="1252728"/>
          </a:xfrm>
        </p:spPr>
        <p:txBody>
          <a:bodyPr>
            <a:noAutofit/>
          </a:bodyPr>
          <a:lstStyle/>
          <a:p>
            <a:pPr algn="ctr"/>
            <a:br>
              <a:rPr lang="fr-FR" sz="5400" dirty="0"/>
            </a:br>
            <a:r>
              <a:rPr lang="fr-FR" sz="5400" dirty="0"/>
              <a:t>Imagerie Médicale : IRM</a:t>
            </a:r>
          </a:p>
        </p:txBody>
      </p:sp>
      <p:sp>
        <p:nvSpPr>
          <p:cNvPr id="3" name="Espace réservé du numéro de diapositive 2">
            <a:extLst>
              <a:ext uri="{FF2B5EF4-FFF2-40B4-BE49-F238E27FC236}">
                <a16:creationId xmlns:a16="http://schemas.microsoft.com/office/drawing/2014/main" id="{B276791F-4A01-46CF-8CA6-76E04E797086}"/>
              </a:ext>
            </a:extLst>
          </p:cNvPr>
          <p:cNvSpPr>
            <a:spLocks noGrp="1"/>
          </p:cNvSpPr>
          <p:nvPr>
            <p:ph type="sldNum" sz="quarter" idx="12"/>
          </p:nvPr>
        </p:nvSpPr>
        <p:spPr/>
        <p:txBody>
          <a:bodyPr/>
          <a:lstStyle/>
          <a:p>
            <a:fld id="{B7C73C60-F9AA-4A8A-BC01-C492CA78BAD0}" type="slidenum">
              <a:rPr lang="fr-FR" smtClean="0"/>
              <a:pPr/>
              <a:t>16</a:t>
            </a:fld>
            <a:endParaRPr lang="fr-FR"/>
          </a:p>
        </p:txBody>
      </p:sp>
    </p:spTree>
    <p:extLst>
      <p:ext uri="{BB962C8B-B14F-4D97-AF65-F5344CB8AC3E}">
        <p14:creationId xmlns:p14="http://schemas.microsoft.com/office/powerpoint/2010/main" val="83535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1"/>
          <p:cNvSpPr txBox="1">
            <a:spLocks noGrp="1"/>
          </p:cNvSpPr>
          <p:nvPr>
            <p:ph type="title"/>
          </p:nvPr>
        </p:nvSpPr>
        <p:spPr>
          <a:xfrm>
            <a:off x="83900" y="0"/>
            <a:ext cx="8913000" cy="1252800"/>
          </a:xfrm>
          <a:prstGeom prst="rect">
            <a:avLst/>
          </a:prstGeom>
          <a:noFill/>
          <a:ln>
            <a:noFill/>
          </a:ln>
        </p:spPr>
        <p:txBody>
          <a:bodyPr spcFirstLastPara="1" wrap="square" lIns="91425" tIns="45700" rIns="45700" bIns="45700" anchor="ctr" anchorCtr="0">
            <a:noAutofit/>
          </a:bodyPr>
          <a:lstStyle/>
          <a:p>
            <a:pPr marL="0" lvl="0" indent="0" algn="ctr" rtl="0">
              <a:spcBef>
                <a:spcPts val="0"/>
              </a:spcBef>
              <a:spcAft>
                <a:spcPts val="0"/>
              </a:spcAft>
              <a:buClr>
                <a:srgbClr val="FFC700"/>
              </a:buClr>
              <a:buSzPts val="4050"/>
              <a:buFont typeface="Corbel"/>
              <a:buNone/>
            </a:pPr>
            <a:r>
              <a:rPr lang="fr-FR" sz="3750"/>
              <a:t>Image</a:t>
            </a:r>
            <a:r>
              <a:rPr lang="fr-FR" sz="3750">
                <a:solidFill>
                  <a:srgbClr val="FFC700"/>
                </a:solidFill>
              </a:rPr>
              <a:t>ri</a:t>
            </a:r>
            <a:r>
              <a:rPr lang="fr-FR" sz="3750"/>
              <a:t>e par Résonance Magnétique (IRM) </a:t>
            </a:r>
            <a:endParaRPr sz="3750"/>
          </a:p>
        </p:txBody>
      </p:sp>
      <p:sp>
        <p:nvSpPr>
          <p:cNvPr id="248" name="Google Shape;248;p11"/>
          <p:cNvSpPr txBox="1">
            <a:spLocks noGrp="1"/>
          </p:cNvSpPr>
          <p:nvPr>
            <p:ph type="body" idx="1"/>
          </p:nvPr>
        </p:nvSpPr>
        <p:spPr>
          <a:xfrm>
            <a:off x="-107600" y="2119450"/>
            <a:ext cx="3462900" cy="3987900"/>
          </a:xfrm>
          <a:prstGeom prst="rect">
            <a:avLst/>
          </a:prstGeom>
          <a:noFill/>
          <a:ln>
            <a:noFill/>
          </a:ln>
        </p:spPr>
        <p:txBody>
          <a:bodyPr spcFirstLastPara="1" wrap="square" lIns="54850" tIns="91425" rIns="91425" bIns="45700" anchor="t" anchorCtr="0">
            <a:normAutofit/>
          </a:bodyPr>
          <a:lstStyle/>
          <a:p>
            <a:pPr marL="457200" lvl="0" indent="-355600" algn="l" rtl="0">
              <a:spcBef>
                <a:spcPts val="0"/>
              </a:spcBef>
              <a:spcAft>
                <a:spcPts val="0"/>
              </a:spcAft>
              <a:buSzPts val="2000"/>
              <a:buFont typeface="Corbel"/>
              <a:buChar char="●"/>
            </a:pPr>
            <a:r>
              <a:rPr lang="fr-FR" sz="2000" dirty="0"/>
              <a:t>technique d'imagerie médicale non invasive</a:t>
            </a:r>
            <a:endParaRPr sz="2000" dirty="0"/>
          </a:p>
          <a:p>
            <a:pPr marL="457200" lvl="0" indent="0" algn="l" rtl="0">
              <a:spcBef>
                <a:spcPts val="0"/>
              </a:spcBef>
              <a:spcAft>
                <a:spcPts val="0"/>
              </a:spcAft>
              <a:buNone/>
            </a:pPr>
            <a:endParaRPr lang="fr-FR" sz="2000" dirty="0"/>
          </a:p>
          <a:p>
            <a:pPr marL="457200" lvl="0" indent="0" algn="l" rtl="0">
              <a:spcBef>
                <a:spcPts val="0"/>
              </a:spcBef>
              <a:spcAft>
                <a:spcPts val="0"/>
              </a:spcAft>
              <a:buNone/>
            </a:pPr>
            <a:endParaRPr sz="2000" dirty="0"/>
          </a:p>
          <a:p>
            <a:pPr marL="457200" lvl="0" indent="-355600" algn="l" rtl="0">
              <a:spcBef>
                <a:spcPts val="0"/>
              </a:spcBef>
              <a:spcAft>
                <a:spcPts val="0"/>
              </a:spcAft>
              <a:buSzPts val="2000"/>
              <a:buFont typeface="Corbel"/>
              <a:buChar char="●"/>
            </a:pPr>
            <a:r>
              <a:rPr lang="fr-FR" sz="2000" dirty="0"/>
              <a:t> 2D ou 3D de l'intérieur du corps</a:t>
            </a:r>
          </a:p>
          <a:p>
            <a:pPr marL="457200" lvl="0" indent="-355600" algn="l" rtl="0">
              <a:spcBef>
                <a:spcPts val="0"/>
              </a:spcBef>
              <a:spcAft>
                <a:spcPts val="0"/>
              </a:spcAft>
              <a:buSzPts val="2000"/>
              <a:buFont typeface="Corbel"/>
              <a:buChar char="●"/>
            </a:pPr>
            <a:endParaRPr lang="fr-FR" sz="2000" dirty="0"/>
          </a:p>
          <a:p>
            <a:pPr marL="101600" lvl="0" indent="0" algn="l" rtl="0">
              <a:spcBef>
                <a:spcPts val="0"/>
              </a:spcBef>
              <a:spcAft>
                <a:spcPts val="0"/>
              </a:spcAft>
              <a:buSzPts val="2000"/>
              <a:buNone/>
            </a:pPr>
            <a:endParaRPr lang="fr-FR" sz="2000" dirty="0"/>
          </a:p>
          <a:p>
            <a:pPr marL="457200" indent="-355600">
              <a:buSzPts val="2000"/>
              <a:buFont typeface="Corbel"/>
              <a:buChar char="●"/>
            </a:pPr>
            <a:r>
              <a:rPr lang="fr-FR" sz="2000" dirty="0"/>
              <a:t>Reconstruction d’images </a:t>
            </a:r>
          </a:p>
          <a:p>
            <a:pPr marL="457200" lvl="0" indent="-355600" algn="l" rtl="0">
              <a:spcBef>
                <a:spcPts val="0"/>
              </a:spcBef>
              <a:spcAft>
                <a:spcPts val="0"/>
              </a:spcAft>
              <a:buSzPts val="2000"/>
              <a:buFont typeface="Corbel"/>
              <a:buChar char="●"/>
            </a:pPr>
            <a:endParaRPr lang="fr-FR" sz="2000" dirty="0"/>
          </a:p>
          <a:p>
            <a:pPr marL="457200" lvl="0" indent="-355600" algn="l" rtl="0">
              <a:spcBef>
                <a:spcPts val="0"/>
              </a:spcBef>
              <a:spcAft>
                <a:spcPts val="0"/>
              </a:spcAft>
              <a:buSzPts val="2000"/>
              <a:buFont typeface="Corbel"/>
              <a:buChar char="●"/>
            </a:pPr>
            <a:endParaRPr sz="2000" dirty="0"/>
          </a:p>
          <a:p>
            <a:pPr marL="457200" lvl="0" indent="0" algn="l" rtl="0">
              <a:spcBef>
                <a:spcPts val="0"/>
              </a:spcBef>
              <a:spcAft>
                <a:spcPts val="0"/>
              </a:spcAft>
              <a:buNone/>
            </a:pPr>
            <a:endParaRPr sz="2000" dirty="0"/>
          </a:p>
        </p:txBody>
      </p:sp>
      <p:pic>
        <p:nvPicPr>
          <p:cNvPr id="249" name="Google Shape;249;p11"/>
          <p:cNvPicPr preferRelativeResize="0"/>
          <p:nvPr/>
        </p:nvPicPr>
        <p:blipFill>
          <a:blip r:embed="rId3">
            <a:alphaModFix/>
          </a:blip>
          <a:stretch>
            <a:fillRect/>
          </a:stretch>
        </p:blipFill>
        <p:spPr>
          <a:xfrm>
            <a:off x="3227150" y="1433275"/>
            <a:ext cx="5916850" cy="5424725"/>
          </a:xfrm>
          <a:prstGeom prst="rect">
            <a:avLst/>
          </a:prstGeom>
          <a:noFill/>
          <a:ln>
            <a:noFill/>
          </a:ln>
        </p:spPr>
      </p:pic>
      <p:sp>
        <p:nvSpPr>
          <p:cNvPr id="2" name="Espace réservé du numéro de diapositive 1">
            <a:extLst>
              <a:ext uri="{FF2B5EF4-FFF2-40B4-BE49-F238E27FC236}">
                <a16:creationId xmlns:a16="http://schemas.microsoft.com/office/drawing/2014/main" id="{FD6EC1FF-A028-4770-B2D9-2832D4EFE72F}"/>
              </a:ext>
            </a:extLst>
          </p:cNvPr>
          <p:cNvSpPr>
            <a:spLocks noGrp="1"/>
          </p:cNvSpPr>
          <p:nvPr>
            <p:ph type="sldNum" sz="quarter" idx="12"/>
          </p:nvPr>
        </p:nvSpPr>
        <p:spPr/>
        <p:txBody>
          <a:bodyPr/>
          <a:lstStyle/>
          <a:p>
            <a:fld id="{B7C73C60-F9AA-4A8A-BC01-C492CA78BAD0}" type="slidenum">
              <a:rPr lang="fr-FR" smtClean="0"/>
              <a:pPr/>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IRM cérébral</a:t>
            </a:r>
            <a:endParaRPr/>
          </a:p>
        </p:txBody>
      </p:sp>
      <p:sp>
        <p:nvSpPr>
          <p:cNvPr id="255" name="Google Shape;255;p12"/>
          <p:cNvSpPr txBox="1">
            <a:spLocks noGrp="1"/>
          </p:cNvSpPr>
          <p:nvPr>
            <p:ph type="body" idx="1"/>
          </p:nvPr>
        </p:nvSpPr>
        <p:spPr>
          <a:xfrm>
            <a:off x="457200" y="1775191"/>
            <a:ext cx="8229600" cy="4625609"/>
          </a:xfrm>
          <a:prstGeom prst="rect">
            <a:avLst/>
          </a:prstGeom>
          <a:noFill/>
          <a:ln>
            <a:noFill/>
          </a:ln>
        </p:spPr>
        <p:txBody>
          <a:bodyPr spcFirstLastPara="1" wrap="square" lIns="54850" tIns="91425" rIns="91425" bIns="45700" anchor="t" anchorCtr="0">
            <a:normAutofit/>
          </a:bodyPr>
          <a:lstStyle/>
          <a:p>
            <a:pPr marL="438912" lvl="0" indent="-157480" algn="l" rtl="0">
              <a:spcBef>
                <a:spcPts val="0"/>
              </a:spcBef>
              <a:spcAft>
                <a:spcPts val="0"/>
              </a:spcAft>
              <a:buSzPts val="2560"/>
              <a:buNone/>
            </a:pPr>
            <a:endParaRPr/>
          </a:p>
        </p:txBody>
      </p:sp>
      <p:pic>
        <p:nvPicPr>
          <p:cNvPr id="256" name="Google Shape;256;p12"/>
          <p:cNvPicPr preferRelativeResize="0"/>
          <p:nvPr/>
        </p:nvPicPr>
        <p:blipFill>
          <a:blip r:embed="rId3">
            <a:alphaModFix/>
          </a:blip>
          <a:stretch>
            <a:fillRect/>
          </a:stretch>
        </p:blipFill>
        <p:spPr>
          <a:xfrm>
            <a:off x="396875" y="1486450"/>
            <a:ext cx="8395600" cy="5203100"/>
          </a:xfrm>
          <a:prstGeom prst="rect">
            <a:avLst/>
          </a:prstGeom>
          <a:noFill/>
          <a:ln>
            <a:noFill/>
          </a:ln>
        </p:spPr>
      </p:pic>
      <p:sp>
        <p:nvSpPr>
          <p:cNvPr id="2" name="Espace réservé du numéro de diapositive 1">
            <a:extLst>
              <a:ext uri="{FF2B5EF4-FFF2-40B4-BE49-F238E27FC236}">
                <a16:creationId xmlns:a16="http://schemas.microsoft.com/office/drawing/2014/main" id="{FB9027EC-6DE1-4A97-8F34-1DA9F549D70B}"/>
              </a:ext>
            </a:extLst>
          </p:cNvPr>
          <p:cNvSpPr>
            <a:spLocks noGrp="1"/>
          </p:cNvSpPr>
          <p:nvPr>
            <p:ph type="sldNum" sz="quarter" idx="12"/>
          </p:nvPr>
        </p:nvSpPr>
        <p:spPr/>
        <p:txBody>
          <a:bodyPr/>
          <a:lstStyle/>
          <a:p>
            <a:fld id="{B7C73C60-F9AA-4A8A-BC01-C492CA78BAD0}" type="slidenum">
              <a:rPr lang="fr-FR" smtClean="0"/>
              <a:pPr/>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Marqueurs en IRM</a:t>
            </a:r>
            <a:endParaRPr/>
          </a:p>
        </p:txBody>
      </p:sp>
      <p:sp>
        <p:nvSpPr>
          <p:cNvPr id="262" name="Google Shape;262;p13"/>
          <p:cNvSpPr txBox="1">
            <a:spLocks noGrp="1"/>
          </p:cNvSpPr>
          <p:nvPr>
            <p:ph type="body" idx="1"/>
          </p:nvPr>
        </p:nvSpPr>
        <p:spPr>
          <a:xfrm>
            <a:off x="279650" y="1264750"/>
            <a:ext cx="8229600" cy="2164200"/>
          </a:xfrm>
          <a:prstGeom prst="rect">
            <a:avLst/>
          </a:prstGeom>
          <a:noFill/>
          <a:ln>
            <a:noFill/>
          </a:ln>
        </p:spPr>
        <p:txBody>
          <a:bodyPr spcFirstLastPara="1" wrap="square" lIns="54850" tIns="91425" rIns="91425" bIns="45700" anchor="t" anchorCtr="0">
            <a:noAutofit/>
          </a:bodyPr>
          <a:lstStyle/>
          <a:p>
            <a:pPr marL="281432" lvl="0" indent="0" algn="l" rtl="0">
              <a:spcBef>
                <a:spcPts val="0"/>
              </a:spcBef>
              <a:spcAft>
                <a:spcPts val="0"/>
              </a:spcAft>
              <a:buSzPts val="2560"/>
              <a:buNone/>
            </a:pPr>
            <a:endParaRPr sz="2800" dirty="0"/>
          </a:p>
          <a:p>
            <a:pPr marL="281432" lvl="0" indent="0" algn="l" rtl="0">
              <a:spcBef>
                <a:spcPts val="0"/>
              </a:spcBef>
              <a:spcAft>
                <a:spcPts val="0"/>
              </a:spcAft>
              <a:buSzPts val="2560"/>
              <a:buNone/>
            </a:pPr>
            <a:r>
              <a:rPr lang="fr-FR" sz="2800" dirty="0"/>
              <a:t>Un </a:t>
            </a:r>
            <a:r>
              <a:rPr lang="fr-FR" sz="2800" b="1" dirty="0"/>
              <a:t>marqueur</a:t>
            </a:r>
            <a:r>
              <a:rPr lang="fr-FR" sz="2800" dirty="0"/>
              <a:t> est une donnée  :</a:t>
            </a:r>
            <a:endParaRPr sz="2800" dirty="0"/>
          </a:p>
          <a:p>
            <a:pPr marL="457200" lvl="0" indent="-406400" algn="l" rtl="0">
              <a:spcBef>
                <a:spcPts val="0"/>
              </a:spcBef>
              <a:spcAft>
                <a:spcPts val="0"/>
              </a:spcAft>
              <a:buSzPts val="2800"/>
              <a:buChar char="●"/>
            </a:pPr>
            <a:r>
              <a:rPr lang="fr-FR" sz="2800" dirty="0"/>
              <a:t>Mesurable </a:t>
            </a:r>
            <a:endParaRPr sz="2800" dirty="0"/>
          </a:p>
          <a:p>
            <a:pPr marL="457200" lvl="0" indent="-406400" algn="l" rtl="0">
              <a:spcBef>
                <a:spcPts val="0"/>
              </a:spcBef>
              <a:spcAft>
                <a:spcPts val="0"/>
              </a:spcAft>
              <a:buSzPts val="2800"/>
              <a:buChar char="●"/>
            </a:pPr>
            <a:r>
              <a:rPr lang="fr-FR" sz="2800" dirty="0"/>
              <a:t>Aisément accessible </a:t>
            </a:r>
            <a:endParaRPr sz="2800" dirty="0"/>
          </a:p>
          <a:p>
            <a:pPr marL="457200" lvl="0" indent="-406400" algn="l" rtl="0">
              <a:spcBef>
                <a:spcPts val="0"/>
              </a:spcBef>
              <a:spcAft>
                <a:spcPts val="0"/>
              </a:spcAft>
              <a:buSzPts val="2800"/>
              <a:buChar char="●"/>
            </a:pPr>
            <a:r>
              <a:rPr lang="fr-FR" sz="2800" dirty="0"/>
              <a:t>Apportant une indication (prédictive, diagnostique ) sur un processus pathologique et sa réponse à une stratégie thérapeutique.</a:t>
            </a:r>
            <a:endParaRPr sz="2800" dirty="0"/>
          </a:p>
          <a:p>
            <a:pPr marL="0" lvl="0" indent="0" algn="l" rtl="0">
              <a:spcBef>
                <a:spcPts val="0"/>
              </a:spcBef>
              <a:spcAft>
                <a:spcPts val="0"/>
              </a:spcAft>
              <a:buClr>
                <a:srgbClr val="000000"/>
              </a:buClr>
              <a:buSzPts val="2560"/>
              <a:buFont typeface="Arial"/>
              <a:buNone/>
            </a:pPr>
            <a:endParaRPr sz="2800" dirty="0"/>
          </a:p>
        </p:txBody>
      </p:sp>
      <p:sp>
        <p:nvSpPr>
          <p:cNvPr id="263" name="Google Shape;263;p13"/>
          <p:cNvSpPr/>
          <p:nvPr/>
        </p:nvSpPr>
        <p:spPr>
          <a:xfrm>
            <a:off x="1032000" y="4565275"/>
            <a:ext cx="7080000" cy="1252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a:ea typeface="Corbel"/>
              <a:cs typeface="Corbel"/>
              <a:sym typeface="Corbel"/>
            </a:endParaRPr>
          </a:p>
        </p:txBody>
      </p:sp>
      <p:sp>
        <p:nvSpPr>
          <p:cNvPr id="264" name="Google Shape;264;p13"/>
          <p:cNvSpPr txBox="1"/>
          <p:nvPr/>
        </p:nvSpPr>
        <p:spPr>
          <a:xfrm>
            <a:off x="-147100" y="5430400"/>
            <a:ext cx="8986200" cy="1318500"/>
          </a:xfrm>
          <a:prstGeom prst="rect">
            <a:avLst/>
          </a:prstGeom>
          <a:noFill/>
          <a:ln>
            <a:noFill/>
          </a:ln>
        </p:spPr>
        <p:txBody>
          <a:bodyPr spcFirstLastPara="1" wrap="square" lIns="91425" tIns="91425" rIns="91425" bIns="91425" anchor="t" anchorCtr="0">
            <a:spAutoFit/>
          </a:bodyPr>
          <a:lstStyle/>
          <a:p>
            <a:pPr marL="438912" lvl="0" indent="-157480" algn="l" rtl="0">
              <a:spcBef>
                <a:spcPts val="0"/>
              </a:spcBef>
              <a:spcAft>
                <a:spcPts val="0"/>
              </a:spcAft>
              <a:buNone/>
            </a:pPr>
            <a:endParaRPr sz="3200">
              <a:solidFill>
                <a:schemeClr val="dk1"/>
              </a:solidFill>
              <a:latin typeface="Corbel"/>
              <a:ea typeface="Corbel"/>
              <a:cs typeface="Corbel"/>
              <a:sym typeface="Corbel"/>
            </a:endParaRPr>
          </a:p>
          <a:p>
            <a:pPr marL="438912" lvl="0" indent="-157480" algn="l" rtl="0">
              <a:spcBef>
                <a:spcPts val="0"/>
              </a:spcBef>
              <a:spcAft>
                <a:spcPts val="0"/>
              </a:spcAft>
              <a:buNone/>
            </a:pPr>
            <a:r>
              <a:rPr lang="fr-FR" sz="1388">
                <a:solidFill>
                  <a:schemeClr val="dk1"/>
                </a:solidFill>
                <a:latin typeface="Corbel"/>
                <a:ea typeface="Corbel"/>
                <a:cs typeface="Corbel"/>
                <a:sym typeface="Corbel"/>
              </a:rPr>
              <a:t>F. Chollet et al : neurodégénératives : marqueurs biologiques et de neuroimagerie Neurodegenerative diseases: Bio- and neuroimaging markers , Bull Acad Natl Med 206 (2022) 708—718https://</a:t>
            </a:r>
            <a:endParaRPr sz="1388">
              <a:solidFill>
                <a:schemeClr val="dk1"/>
              </a:solidFill>
              <a:latin typeface="Corbel"/>
              <a:ea typeface="Corbel"/>
              <a:cs typeface="Corbel"/>
              <a:sym typeface="Corbel"/>
            </a:endParaRPr>
          </a:p>
          <a:p>
            <a:pPr marL="438912" lvl="0" indent="-157480" algn="l" rtl="0">
              <a:spcBef>
                <a:spcPts val="0"/>
              </a:spcBef>
              <a:spcAft>
                <a:spcPts val="0"/>
              </a:spcAft>
              <a:buNone/>
            </a:pPr>
            <a:r>
              <a:rPr lang="fr-FR" sz="1388">
                <a:solidFill>
                  <a:schemeClr val="dk1"/>
                </a:solidFill>
                <a:latin typeface="Corbel"/>
                <a:ea typeface="Corbel"/>
                <a:cs typeface="Corbel"/>
                <a:sym typeface="Corbel"/>
              </a:rPr>
              <a:t>doi.org/10.1016/j.banm.2022.04.002</a:t>
            </a:r>
            <a:endParaRPr/>
          </a:p>
        </p:txBody>
      </p:sp>
      <p:sp>
        <p:nvSpPr>
          <p:cNvPr id="265" name="Google Shape;265;p13"/>
          <p:cNvSpPr txBox="1"/>
          <p:nvPr/>
        </p:nvSpPr>
        <p:spPr>
          <a:xfrm>
            <a:off x="685800" y="4617195"/>
            <a:ext cx="7406100" cy="1046700"/>
          </a:xfrm>
          <a:prstGeom prst="rect">
            <a:avLst/>
          </a:prstGeom>
          <a:noFill/>
          <a:ln>
            <a:noFill/>
          </a:ln>
        </p:spPr>
        <p:txBody>
          <a:bodyPr spcFirstLastPara="1" wrap="square" lIns="91425" tIns="91425" rIns="91425" bIns="91425" anchor="t" anchorCtr="0">
            <a:spAutoFit/>
          </a:bodyPr>
          <a:lstStyle/>
          <a:p>
            <a:pPr marL="438912" lvl="0" indent="-157480" algn="ctr" rtl="0">
              <a:spcBef>
                <a:spcPts val="0"/>
              </a:spcBef>
              <a:spcAft>
                <a:spcPts val="0"/>
              </a:spcAft>
              <a:buNone/>
            </a:pPr>
            <a:r>
              <a:rPr lang="fr-FR" sz="2800">
                <a:solidFill>
                  <a:schemeClr val="dk1"/>
                </a:solidFill>
                <a:latin typeface="Corbel"/>
                <a:ea typeface="Corbel"/>
                <a:cs typeface="Corbel"/>
                <a:sym typeface="Corbel"/>
              </a:rPr>
              <a:t>marqueur pour la Maladie d’Alzheimer </a:t>
            </a:r>
            <a:endParaRPr sz="2800">
              <a:solidFill>
                <a:schemeClr val="dk1"/>
              </a:solidFill>
              <a:latin typeface="Corbel"/>
              <a:ea typeface="Corbel"/>
              <a:cs typeface="Corbel"/>
              <a:sym typeface="Corbel"/>
            </a:endParaRPr>
          </a:p>
          <a:p>
            <a:pPr marL="438912" lvl="0" indent="-157480" algn="ctr" rtl="0">
              <a:spcBef>
                <a:spcPts val="0"/>
              </a:spcBef>
              <a:spcAft>
                <a:spcPts val="0"/>
              </a:spcAft>
              <a:buNone/>
            </a:pPr>
            <a:r>
              <a:rPr lang="fr-FR" sz="2800">
                <a:solidFill>
                  <a:schemeClr val="dk1"/>
                </a:solidFill>
                <a:latin typeface="Corbel"/>
                <a:ea typeface="Corbel"/>
                <a:cs typeface="Corbel"/>
                <a:sym typeface="Corbel"/>
              </a:rPr>
              <a:t>IRM : atrophie hippocampique</a:t>
            </a:r>
            <a:endParaRPr sz="2800"/>
          </a:p>
        </p:txBody>
      </p:sp>
      <p:sp>
        <p:nvSpPr>
          <p:cNvPr id="2" name="Espace réservé du numéro de diapositive 1">
            <a:extLst>
              <a:ext uri="{FF2B5EF4-FFF2-40B4-BE49-F238E27FC236}">
                <a16:creationId xmlns:a16="http://schemas.microsoft.com/office/drawing/2014/main" id="{A30243BC-A3C3-4580-8A86-80FB85B632AE}"/>
              </a:ext>
            </a:extLst>
          </p:cNvPr>
          <p:cNvSpPr>
            <a:spLocks noGrp="1"/>
          </p:cNvSpPr>
          <p:nvPr>
            <p:ph type="sldNum" sz="quarter" idx="12"/>
          </p:nvPr>
        </p:nvSpPr>
        <p:spPr/>
        <p:txBody>
          <a:bodyPr/>
          <a:lstStyle/>
          <a:p>
            <a:fld id="{B7C73C60-F9AA-4A8A-BC01-C492CA78BAD0}" type="slidenum">
              <a:rPr lang="fr-FR" smtClean="0"/>
              <a:pPr/>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Carte mentale</a:t>
            </a:r>
            <a:endParaRPr/>
          </a:p>
        </p:txBody>
      </p:sp>
      <p:pic>
        <p:nvPicPr>
          <p:cNvPr id="124" name="Google Shape;124;p2"/>
          <p:cNvPicPr preferRelativeResize="0">
            <a:picLocks noGrp="1"/>
          </p:cNvPicPr>
          <p:nvPr>
            <p:ph type="body" idx="1"/>
          </p:nvPr>
        </p:nvPicPr>
        <p:blipFill rotWithShape="1">
          <a:blip r:embed="rId3">
            <a:alphaModFix/>
          </a:blip>
          <a:srcRect l="1453" t="14737" r="1452" b="17885"/>
          <a:stretch/>
        </p:blipFill>
        <p:spPr>
          <a:xfrm>
            <a:off x="69750" y="1699225"/>
            <a:ext cx="9004500" cy="4524600"/>
          </a:xfrm>
          <a:prstGeom prst="rect">
            <a:avLst/>
          </a:prstGeom>
          <a:noFill/>
          <a:ln>
            <a:noFill/>
          </a:ln>
        </p:spPr>
      </p:pic>
      <p:sp>
        <p:nvSpPr>
          <p:cNvPr id="125" name="Google Shape;125;p2"/>
          <p:cNvSpPr/>
          <p:nvPr/>
        </p:nvSpPr>
        <p:spPr>
          <a:xfrm>
            <a:off x="234920" y="6488661"/>
            <a:ext cx="414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sng" strike="noStrike" cap="none">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https://gitmind.com/app/docs/ma5wvlop</a:t>
            </a:r>
            <a:endParaRPr sz="1800">
              <a:solidFill>
                <a:schemeClr val="dk1"/>
              </a:solidFill>
              <a:latin typeface="Corbel"/>
              <a:ea typeface="Corbel"/>
              <a:cs typeface="Corbel"/>
              <a:sym typeface="Corbel"/>
            </a:endParaRPr>
          </a:p>
        </p:txBody>
      </p:sp>
      <p:sp>
        <p:nvSpPr>
          <p:cNvPr id="2" name="Espace réservé du numéro de diapositive 1">
            <a:extLst>
              <a:ext uri="{FF2B5EF4-FFF2-40B4-BE49-F238E27FC236}">
                <a16:creationId xmlns:a16="http://schemas.microsoft.com/office/drawing/2014/main" id="{F657687F-ACFA-4C8C-9E10-956A09117B64}"/>
              </a:ext>
            </a:extLst>
          </p:cNvPr>
          <p:cNvSpPr>
            <a:spLocks noGrp="1"/>
          </p:cNvSpPr>
          <p:nvPr>
            <p:ph type="sldNum" sz="quarter" idx="12"/>
          </p:nvPr>
        </p:nvSpPr>
        <p:spPr/>
        <p:txBody>
          <a:bodyPr/>
          <a:lstStyle/>
          <a:p>
            <a:fld id="{B7C73C60-F9AA-4A8A-BC01-C492CA78BAD0}" type="slidenum">
              <a:rPr lang="fr-FR" sz="1600" smtClean="0"/>
              <a:pPr/>
              <a:t>2</a:t>
            </a:fld>
            <a:endParaRPr lang="fr-F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619672" y="2176272"/>
            <a:ext cx="5040560" cy="1252728"/>
          </a:xfrm>
        </p:spPr>
        <p:txBody>
          <a:bodyPr>
            <a:noAutofit/>
          </a:bodyPr>
          <a:lstStyle/>
          <a:p>
            <a:pPr algn="ctr"/>
            <a:r>
              <a:rPr lang="fr-FR" sz="5400" dirty="0"/>
              <a:t>Traitement d’images médicales : TIM</a:t>
            </a:r>
          </a:p>
        </p:txBody>
      </p:sp>
      <p:sp>
        <p:nvSpPr>
          <p:cNvPr id="3" name="Espace réservé du numéro de diapositive 2">
            <a:extLst>
              <a:ext uri="{FF2B5EF4-FFF2-40B4-BE49-F238E27FC236}">
                <a16:creationId xmlns:a16="http://schemas.microsoft.com/office/drawing/2014/main" id="{BE861187-E3FA-4371-84F3-6F17F7CD3ED1}"/>
              </a:ext>
            </a:extLst>
          </p:cNvPr>
          <p:cNvSpPr>
            <a:spLocks noGrp="1"/>
          </p:cNvSpPr>
          <p:nvPr>
            <p:ph type="sldNum" sz="quarter" idx="12"/>
          </p:nvPr>
        </p:nvSpPr>
        <p:spPr/>
        <p:txBody>
          <a:bodyPr/>
          <a:lstStyle/>
          <a:p>
            <a:fld id="{B7C73C60-F9AA-4A8A-BC01-C492CA78BAD0}" type="slidenum">
              <a:rPr lang="fr-FR" smtClean="0"/>
              <a:pPr/>
              <a:t>20</a:t>
            </a:fld>
            <a:endParaRPr lang="fr-FR"/>
          </a:p>
        </p:txBody>
      </p:sp>
    </p:spTree>
    <p:extLst>
      <p:ext uri="{BB962C8B-B14F-4D97-AF65-F5344CB8AC3E}">
        <p14:creationId xmlns:p14="http://schemas.microsoft.com/office/powerpoint/2010/main" val="1400552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6"/>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dirty="0"/>
              <a:t>TIM</a:t>
            </a:r>
            <a:endParaRPr dirty="0"/>
          </a:p>
        </p:txBody>
      </p:sp>
      <p:sp>
        <p:nvSpPr>
          <p:cNvPr id="276" name="Google Shape;276;p16"/>
          <p:cNvSpPr txBox="1">
            <a:spLocks noGrp="1"/>
          </p:cNvSpPr>
          <p:nvPr>
            <p:ph type="body" idx="1"/>
          </p:nvPr>
        </p:nvSpPr>
        <p:spPr>
          <a:xfrm>
            <a:off x="0" y="1563525"/>
            <a:ext cx="8978100" cy="4625700"/>
          </a:xfrm>
          <a:prstGeom prst="rect">
            <a:avLst/>
          </a:prstGeom>
          <a:noFill/>
          <a:ln>
            <a:noFill/>
          </a:ln>
        </p:spPr>
        <p:txBody>
          <a:bodyPr spcFirstLastPara="1" wrap="square" lIns="54850" tIns="91425" rIns="91425" bIns="45700" anchor="t" anchorCtr="0">
            <a:normAutofit/>
          </a:bodyPr>
          <a:lstStyle/>
          <a:p>
            <a:pPr marL="438912" lvl="0" indent="-157480" algn="l" rtl="0">
              <a:spcBef>
                <a:spcPts val="0"/>
              </a:spcBef>
              <a:spcAft>
                <a:spcPts val="0"/>
              </a:spcAft>
              <a:buSzPts val="2560"/>
              <a:buNone/>
            </a:pPr>
            <a:r>
              <a:rPr lang="fr-FR" sz="2300"/>
              <a:t>Le traitement d'images est une discipline de l'</a:t>
            </a:r>
            <a:r>
              <a:rPr lang="fr-FR" sz="2300">
                <a:uFill>
                  <a:noFill/>
                </a:uFill>
                <a:hlinkClick r:id="rId3"/>
              </a:rPr>
              <a:t>informatique</a:t>
            </a:r>
            <a:r>
              <a:rPr lang="fr-FR" sz="2300"/>
              <a:t> et des</a:t>
            </a:r>
            <a:r>
              <a:rPr lang="fr-FR" sz="2300">
                <a:uFill>
                  <a:noFill/>
                </a:uFill>
                <a:hlinkClick r:id="rId4"/>
              </a:rPr>
              <a:t> mathématiques appliquées</a:t>
            </a:r>
            <a:r>
              <a:rPr lang="fr-FR" sz="2300"/>
              <a:t> qui étudie les</a:t>
            </a:r>
            <a:r>
              <a:rPr lang="fr-FR" sz="2300">
                <a:uFill>
                  <a:noFill/>
                </a:uFill>
                <a:hlinkClick r:id="rId5"/>
              </a:rPr>
              <a:t> images numériques</a:t>
            </a:r>
            <a:r>
              <a:rPr lang="fr-FR" sz="2300"/>
              <a:t> et leurs transformations, dans le but est:</a:t>
            </a:r>
            <a:endParaRPr sz="2300"/>
          </a:p>
          <a:p>
            <a:pPr marL="438912" lvl="0" indent="-157480" algn="l" rtl="0">
              <a:spcBef>
                <a:spcPts val="0"/>
              </a:spcBef>
              <a:spcAft>
                <a:spcPts val="0"/>
              </a:spcAft>
              <a:buSzPts val="2560"/>
              <a:buNone/>
            </a:pPr>
            <a:endParaRPr sz="2300"/>
          </a:p>
          <a:p>
            <a:pPr marL="457200" lvl="0" indent="-374650" algn="l" rtl="0">
              <a:spcBef>
                <a:spcPts val="0"/>
              </a:spcBef>
              <a:spcAft>
                <a:spcPts val="0"/>
              </a:spcAft>
              <a:buSzPts val="2300"/>
              <a:buChar char="●"/>
            </a:pPr>
            <a:r>
              <a:rPr lang="fr-FR" sz="2300"/>
              <a:t>Amélioration de la qualité d’image;</a:t>
            </a:r>
            <a:endParaRPr sz="2300"/>
          </a:p>
          <a:p>
            <a:pPr marL="457200" lvl="0" indent="0" algn="l" rtl="0">
              <a:spcBef>
                <a:spcPts val="0"/>
              </a:spcBef>
              <a:spcAft>
                <a:spcPts val="0"/>
              </a:spcAft>
              <a:buNone/>
            </a:pPr>
            <a:endParaRPr sz="2300"/>
          </a:p>
          <a:p>
            <a:pPr marL="457200" lvl="0" indent="-374650" algn="l" rtl="0">
              <a:spcBef>
                <a:spcPts val="0"/>
              </a:spcBef>
              <a:spcAft>
                <a:spcPts val="0"/>
              </a:spcAft>
              <a:buSzPts val="2300"/>
              <a:buChar char="●"/>
            </a:pPr>
            <a:r>
              <a:rPr lang="fr-FR" sz="2300"/>
              <a:t>Extraction de l’information dans l’image;</a:t>
            </a:r>
            <a:endParaRPr sz="2300"/>
          </a:p>
          <a:p>
            <a:pPr marL="457200" lvl="0" indent="0" algn="l" rtl="0">
              <a:spcBef>
                <a:spcPts val="0"/>
              </a:spcBef>
              <a:spcAft>
                <a:spcPts val="0"/>
              </a:spcAft>
              <a:buNone/>
            </a:pPr>
            <a:endParaRPr sz="2300"/>
          </a:p>
        </p:txBody>
      </p:sp>
      <p:pic>
        <p:nvPicPr>
          <p:cNvPr id="277" name="Google Shape;277;p16"/>
          <p:cNvPicPr preferRelativeResize="0"/>
          <p:nvPr/>
        </p:nvPicPr>
        <p:blipFill>
          <a:blip r:embed="rId6">
            <a:alphaModFix/>
          </a:blip>
          <a:stretch>
            <a:fillRect/>
          </a:stretch>
        </p:blipFill>
        <p:spPr>
          <a:xfrm>
            <a:off x="5362225" y="2695825"/>
            <a:ext cx="3781775" cy="3199275"/>
          </a:xfrm>
          <a:prstGeom prst="rect">
            <a:avLst/>
          </a:prstGeom>
          <a:noFill/>
          <a:ln>
            <a:noFill/>
          </a:ln>
        </p:spPr>
      </p:pic>
      <p:sp>
        <p:nvSpPr>
          <p:cNvPr id="2" name="Espace réservé du numéro de diapositive 1">
            <a:extLst>
              <a:ext uri="{FF2B5EF4-FFF2-40B4-BE49-F238E27FC236}">
                <a16:creationId xmlns:a16="http://schemas.microsoft.com/office/drawing/2014/main" id="{F835F09E-4B82-4311-8527-486992E9780D}"/>
              </a:ext>
            </a:extLst>
          </p:cNvPr>
          <p:cNvSpPr>
            <a:spLocks noGrp="1"/>
          </p:cNvSpPr>
          <p:nvPr>
            <p:ph type="sldNum" sz="quarter" idx="12"/>
          </p:nvPr>
        </p:nvSpPr>
        <p:spPr/>
        <p:txBody>
          <a:bodyPr/>
          <a:lstStyle/>
          <a:p>
            <a:fld id="{B7C73C60-F9AA-4A8A-BC01-C492CA78BAD0}"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7"/>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Segmentation</a:t>
            </a:r>
            <a:endParaRPr/>
          </a:p>
        </p:txBody>
      </p:sp>
      <p:sp>
        <p:nvSpPr>
          <p:cNvPr id="283" name="Google Shape;283;p17"/>
          <p:cNvSpPr txBox="1">
            <a:spLocks noGrp="1"/>
          </p:cNvSpPr>
          <p:nvPr>
            <p:ph type="body" idx="1"/>
          </p:nvPr>
        </p:nvSpPr>
        <p:spPr>
          <a:xfrm>
            <a:off x="187550" y="1775200"/>
            <a:ext cx="8711400" cy="4625700"/>
          </a:xfrm>
          <a:prstGeom prst="rect">
            <a:avLst/>
          </a:prstGeom>
          <a:noFill/>
          <a:ln>
            <a:noFill/>
          </a:ln>
        </p:spPr>
        <p:txBody>
          <a:bodyPr spcFirstLastPara="1" wrap="square" lIns="54850" tIns="91425" rIns="91425" bIns="45700" anchor="t" anchorCtr="0">
            <a:normAutofit/>
          </a:bodyPr>
          <a:lstStyle/>
          <a:p>
            <a:pPr marL="457200" lvl="0" indent="-379730" algn="l" rtl="0">
              <a:lnSpc>
                <a:spcPct val="90000"/>
              </a:lnSpc>
              <a:spcBef>
                <a:spcPts val="0"/>
              </a:spcBef>
              <a:spcAft>
                <a:spcPts val="0"/>
              </a:spcAft>
              <a:buSzPts val="2380"/>
              <a:buChar char="●"/>
            </a:pPr>
            <a:r>
              <a:rPr lang="fr-FR" sz="2380"/>
              <a:t>Extraction de points, lignes ou régions;</a:t>
            </a:r>
            <a:endParaRPr sz="2380"/>
          </a:p>
          <a:p>
            <a:pPr marL="0" lvl="0" indent="0" algn="l" rtl="0">
              <a:lnSpc>
                <a:spcPct val="90000"/>
              </a:lnSpc>
              <a:spcBef>
                <a:spcPts val="0"/>
              </a:spcBef>
              <a:spcAft>
                <a:spcPts val="0"/>
              </a:spcAft>
              <a:buNone/>
            </a:pPr>
            <a:endParaRPr sz="2380"/>
          </a:p>
          <a:p>
            <a:pPr marL="457200" lvl="0" indent="-379730" algn="l" rtl="0">
              <a:lnSpc>
                <a:spcPct val="90000"/>
              </a:lnSpc>
              <a:spcBef>
                <a:spcPts val="0"/>
              </a:spcBef>
              <a:spcAft>
                <a:spcPts val="0"/>
              </a:spcAft>
              <a:buSzPts val="2380"/>
              <a:buChar char="●"/>
            </a:pPr>
            <a:r>
              <a:rPr lang="fr-FR" sz="2380"/>
              <a:t>Calcul de paramètres (volumes…);</a:t>
            </a:r>
            <a:endParaRPr sz="2380"/>
          </a:p>
          <a:p>
            <a:pPr marL="0" lvl="0" indent="0" algn="l" rtl="0">
              <a:lnSpc>
                <a:spcPct val="90000"/>
              </a:lnSpc>
              <a:spcBef>
                <a:spcPts val="0"/>
              </a:spcBef>
              <a:spcAft>
                <a:spcPts val="0"/>
              </a:spcAft>
              <a:buNone/>
            </a:pPr>
            <a:endParaRPr sz="2380"/>
          </a:p>
          <a:p>
            <a:pPr marL="457200" lvl="0" indent="-379730" algn="l" rtl="0">
              <a:lnSpc>
                <a:spcPct val="90000"/>
              </a:lnSpc>
              <a:spcBef>
                <a:spcPts val="0"/>
              </a:spcBef>
              <a:spcAft>
                <a:spcPts val="0"/>
              </a:spcAft>
              <a:buSzPts val="2380"/>
              <a:buChar char="●"/>
            </a:pPr>
            <a:r>
              <a:rPr lang="fr-FR" sz="2380"/>
              <a:t>Recherches de frontières (approches contours):</a:t>
            </a:r>
            <a:endParaRPr sz="2380"/>
          </a:p>
          <a:p>
            <a:pPr marL="0" lvl="0" indent="0" algn="l" rtl="0">
              <a:lnSpc>
                <a:spcPct val="90000"/>
              </a:lnSpc>
              <a:spcBef>
                <a:spcPts val="0"/>
              </a:spcBef>
              <a:spcAft>
                <a:spcPts val="0"/>
              </a:spcAft>
              <a:buNone/>
            </a:pPr>
            <a:r>
              <a:rPr lang="fr-FR" sz="2380"/>
              <a:t>approche par filtrage,...</a:t>
            </a:r>
            <a:endParaRPr sz="2380"/>
          </a:p>
          <a:p>
            <a:pPr marL="0" lvl="0" indent="0" algn="l" rtl="0">
              <a:lnSpc>
                <a:spcPct val="90000"/>
              </a:lnSpc>
              <a:spcBef>
                <a:spcPts val="0"/>
              </a:spcBef>
              <a:spcAft>
                <a:spcPts val="0"/>
              </a:spcAft>
              <a:buNone/>
            </a:pPr>
            <a:endParaRPr sz="2380"/>
          </a:p>
          <a:p>
            <a:pPr marL="457200" lvl="0" indent="-379730" algn="l" rtl="0">
              <a:lnSpc>
                <a:spcPct val="90000"/>
              </a:lnSpc>
              <a:spcBef>
                <a:spcPts val="0"/>
              </a:spcBef>
              <a:spcAft>
                <a:spcPts val="0"/>
              </a:spcAft>
              <a:buSzPts val="2380"/>
              <a:buChar char="●"/>
            </a:pPr>
            <a:r>
              <a:rPr lang="fr-FR" sz="2380"/>
              <a:t>Recherches de régions(approche régions): </a:t>
            </a:r>
            <a:endParaRPr sz="2380"/>
          </a:p>
          <a:p>
            <a:pPr marL="0" lvl="0" indent="0" algn="l" rtl="0">
              <a:lnSpc>
                <a:spcPct val="90000"/>
              </a:lnSpc>
              <a:spcBef>
                <a:spcPts val="0"/>
              </a:spcBef>
              <a:spcAft>
                <a:spcPts val="0"/>
              </a:spcAft>
              <a:buNone/>
            </a:pPr>
            <a:r>
              <a:rPr lang="fr-FR" sz="2380"/>
              <a:t>seuillage, croissance de régions</a:t>
            </a:r>
            <a:endParaRPr sz="2380"/>
          </a:p>
        </p:txBody>
      </p:sp>
      <p:pic>
        <p:nvPicPr>
          <p:cNvPr id="284" name="Google Shape;284;p17"/>
          <p:cNvPicPr preferRelativeResize="0"/>
          <p:nvPr/>
        </p:nvPicPr>
        <p:blipFill>
          <a:blip r:embed="rId3">
            <a:alphaModFix/>
          </a:blip>
          <a:stretch>
            <a:fillRect/>
          </a:stretch>
        </p:blipFill>
        <p:spPr>
          <a:xfrm>
            <a:off x="6792875" y="2660550"/>
            <a:ext cx="2106075" cy="2151950"/>
          </a:xfrm>
          <a:prstGeom prst="rect">
            <a:avLst/>
          </a:prstGeom>
          <a:noFill/>
          <a:ln>
            <a:noFill/>
          </a:ln>
        </p:spPr>
      </p:pic>
      <p:sp>
        <p:nvSpPr>
          <p:cNvPr id="2" name="Espace réservé du numéro de diapositive 1">
            <a:extLst>
              <a:ext uri="{FF2B5EF4-FFF2-40B4-BE49-F238E27FC236}">
                <a16:creationId xmlns:a16="http://schemas.microsoft.com/office/drawing/2014/main" id="{BBD64EC2-4D40-447D-9A73-71B57DD1FCFD}"/>
              </a:ext>
            </a:extLst>
          </p:cNvPr>
          <p:cNvSpPr>
            <a:spLocks noGrp="1"/>
          </p:cNvSpPr>
          <p:nvPr>
            <p:ph type="sldNum" sz="quarter" idx="12"/>
          </p:nvPr>
        </p:nvSpPr>
        <p:spPr/>
        <p:txBody>
          <a:bodyPr/>
          <a:lstStyle/>
          <a:p>
            <a:fld id="{B7C73C60-F9AA-4A8A-BC01-C492CA78BAD0}"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619672" y="2176272"/>
            <a:ext cx="5040560" cy="1252728"/>
          </a:xfrm>
        </p:spPr>
        <p:txBody>
          <a:bodyPr>
            <a:noAutofit/>
          </a:bodyPr>
          <a:lstStyle/>
          <a:p>
            <a:pPr algn="ctr"/>
            <a:r>
              <a:rPr lang="fr-FR" sz="5400" dirty="0"/>
              <a:t>Méthodologie de travail et outils</a:t>
            </a:r>
          </a:p>
        </p:txBody>
      </p:sp>
      <p:sp>
        <p:nvSpPr>
          <p:cNvPr id="3" name="Espace réservé du numéro de diapositive 2">
            <a:extLst>
              <a:ext uri="{FF2B5EF4-FFF2-40B4-BE49-F238E27FC236}">
                <a16:creationId xmlns:a16="http://schemas.microsoft.com/office/drawing/2014/main" id="{5772FAC7-30F6-4E7B-99C5-B482BEB69CD8}"/>
              </a:ext>
            </a:extLst>
          </p:cNvPr>
          <p:cNvSpPr>
            <a:spLocks noGrp="1"/>
          </p:cNvSpPr>
          <p:nvPr>
            <p:ph type="sldNum" sz="quarter" idx="12"/>
          </p:nvPr>
        </p:nvSpPr>
        <p:spPr/>
        <p:txBody>
          <a:bodyPr/>
          <a:lstStyle/>
          <a:p>
            <a:fld id="{B7C73C60-F9AA-4A8A-BC01-C492CA78BAD0}" type="slidenum">
              <a:rPr lang="fr-FR" smtClean="0"/>
              <a:pPr/>
              <a:t>23</a:t>
            </a:fld>
            <a:endParaRPr lang="fr-FR"/>
          </a:p>
        </p:txBody>
      </p:sp>
    </p:spTree>
    <p:extLst>
      <p:ext uri="{BB962C8B-B14F-4D97-AF65-F5344CB8AC3E}">
        <p14:creationId xmlns:p14="http://schemas.microsoft.com/office/powerpoint/2010/main" val="3418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886b8ee003_1_66"/>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None/>
            </a:pPr>
            <a:r>
              <a:rPr lang="fr-FR"/>
              <a:t>Méthodologie et planning</a:t>
            </a:r>
            <a:endParaRPr/>
          </a:p>
        </p:txBody>
      </p:sp>
      <p:sp>
        <p:nvSpPr>
          <p:cNvPr id="295" name="Google Shape;295;g2886b8ee003_1_66"/>
          <p:cNvSpPr txBox="1">
            <a:spLocks noGrp="1"/>
          </p:cNvSpPr>
          <p:nvPr>
            <p:ph type="body" idx="1"/>
          </p:nvPr>
        </p:nvSpPr>
        <p:spPr>
          <a:xfrm>
            <a:off x="457200" y="1775191"/>
            <a:ext cx="8229600" cy="4625700"/>
          </a:xfrm>
          <a:prstGeom prst="rect">
            <a:avLst/>
          </a:prstGeom>
        </p:spPr>
        <p:txBody>
          <a:bodyPr spcFirstLastPara="1" wrap="square" lIns="54850" tIns="91425" rIns="91425" bIns="45700" anchor="t" anchorCtr="0">
            <a:normAutofit/>
          </a:bodyPr>
          <a:lstStyle/>
          <a:p>
            <a:pPr marL="0" lvl="0" indent="0" algn="l" rtl="0">
              <a:spcBef>
                <a:spcPts val="0"/>
              </a:spcBef>
              <a:spcAft>
                <a:spcPts val="0"/>
              </a:spcAft>
              <a:buNone/>
            </a:pPr>
            <a:r>
              <a:rPr lang="fr-FR"/>
              <a:t>diagramme de Gantt</a:t>
            </a:r>
            <a:endParaRPr/>
          </a:p>
        </p:txBody>
      </p:sp>
      <p:pic>
        <p:nvPicPr>
          <p:cNvPr id="296" name="Google Shape;296;g2886b8ee003_1_66"/>
          <p:cNvPicPr preferRelativeResize="0"/>
          <p:nvPr/>
        </p:nvPicPr>
        <p:blipFill>
          <a:blip r:embed="rId3">
            <a:alphaModFix/>
          </a:blip>
          <a:stretch>
            <a:fillRect/>
          </a:stretch>
        </p:blipFill>
        <p:spPr>
          <a:xfrm>
            <a:off x="479025" y="2353549"/>
            <a:ext cx="8131574" cy="4383424"/>
          </a:xfrm>
          <a:prstGeom prst="rect">
            <a:avLst/>
          </a:prstGeom>
          <a:noFill/>
          <a:ln>
            <a:noFill/>
          </a:ln>
        </p:spPr>
      </p:pic>
      <p:sp>
        <p:nvSpPr>
          <p:cNvPr id="2" name="Espace réservé du numéro de diapositive 1">
            <a:extLst>
              <a:ext uri="{FF2B5EF4-FFF2-40B4-BE49-F238E27FC236}">
                <a16:creationId xmlns:a16="http://schemas.microsoft.com/office/drawing/2014/main" id="{BDFB55F7-472F-4357-9452-0B638EC91CBC}"/>
              </a:ext>
            </a:extLst>
          </p:cNvPr>
          <p:cNvSpPr>
            <a:spLocks noGrp="1"/>
          </p:cNvSpPr>
          <p:nvPr>
            <p:ph type="sldNum" sz="quarter" idx="12"/>
          </p:nvPr>
        </p:nvSpPr>
        <p:spPr/>
        <p:txBody>
          <a:bodyPr/>
          <a:lstStyle/>
          <a:p>
            <a:fld id="{B7C73C60-F9AA-4A8A-BC01-C492CA78BAD0}" type="slidenum">
              <a:rPr lang="fr-FR" smtClean="0"/>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886b8ee003_1_71"/>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None/>
            </a:pPr>
            <a:r>
              <a:rPr lang="fr-FR"/>
              <a:t>Outils collaboratifs</a:t>
            </a:r>
            <a:endParaRPr/>
          </a:p>
        </p:txBody>
      </p:sp>
      <p:sp>
        <p:nvSpPr>
          <p:cNvPr id="302" name="Google Shape;302;g2886b8ee003_1_71"/>
          <p:cNvSpPr txBox="1">
            <a:spLocks noGrp="1"/>
          </p:cNvSpPr>
          <p:nvPr>
            <p:ph type="body" idx="1"/>
          </p:nvPr>
        </p:nvSpPr>
        <p:spPr>
          <a:xfrm>
            <a:off x="457200" y="1668798"/>
            <a:ext cx="8229600" cy="3844800"/>
          </a:xfrm>
          <a:prstGeom prst="rect">
            <a:avLst/>
          </a:prstGeom>
        </p:spPr>
        <p:txBody>
          <a:bodyPr spcFirstLastPara="1" wrap="square" lIns="54850" tIns="91425" rIns="91425" bIns="45700" anchor="t" anchorCtr="0">
            <a:normAutofit/>
          </a:bodyPr>
          <a:lstStyle/>
          <a:p>
            <a:pPr marL="0" lvl="0" indent="0" algn="l" rtl="0">
              <a:spcBef>
                <a:spcPts val="0"/>
              </a:spcBef>
              <a:spcAft>
                <a:spcPts val="0"/>
              </a:spcAft>
              <a:buNone/>
            </a:pPr>
            <a:r>
              <a:rPr lang="fr-FR"/>
              <a:t>Word</a:t>
            </a:r>
            <a:endParaRPr/>
          </a:p>
          <a:p>
            <a:pPr marL="0" lvl="0" indent="0" algn="l" rtl="0">
              <a:spcBef>
                <a:spcPts val="0"/>
              </a:spcBef>
              <a:spcAft>
                <a:spcPts val="0"/>
              </a:spcAft>
              <a:buNone/>
            </a:pPr>
            <a:r>
              <a:rPr lang="fr-FR"/>
              <a:t>Powerpoint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fr-FR"/>
              <a:t>Github</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3" name="Google Shape;303;g2886b8ee003_1_71"/>
          <p:cNvPicPr preferRelativeResize="0"/>
          <p:nvPr/>
        </p:nvPicPr>
        <p:blipFill>
          <a:blip r:embed="rId3">
            <a:alphaModFix/>
          </a:blip>
          <a:stretch>
            <a:fillRect/>
          </a:stretch>
        </p:blipFill>
        <p:spPr>
          <a:xfrm>
            <a:off x="3556375" y="1668804"/>
            <a:ext cx="2564276" cy="1538075"/>
          </a:xfrm>
          <a:prstGeom prst="rect">
            <a:avLst/>
          </a:prstGeom>
          <a:noFill/>
          <a:ln>
            <a:noFill/>
          </a:ln>
        </p:spPr>
      </p:pic>
      <p:pic>
        <p:nvPicPr>
          <p:cNvPr id="304" name="Google Shape;304;g2886b8ee003_1_71"/>
          <p:cNvPicPr preferRelativeResize="0"/>
          <p:nvPr/>
        </p:nvPicPr>
        <p:blipFill>
          <a:blip r:embed="rId4">
            <a:alphaModFix/>
          </a:blip>
          <a:stretch>
            <a:fillRect/>
          </a:stretch>
        </p:blipFill>
        <p:spPr>
          <a:xfrm>
            <a:off x="2967200" y="3695001"/>
            <a:ext cx="2648651" cy="1608349"/>
          </a:xfrm>
          <a:prstGeom prst="rect">
            <a:avLst/>
          </a:prstGeom>
          <a:noFill/>
          <a:ln>
            <a:noFill/>
          </a:ln>
        </p:spPr>
      </p:pic>
      <p:sp>
        <p:nvSpPr>
          <p:cNvPr id="305" name="Google Shape;305;g2886b8ee003_1_71"/>
          <p:cNvSpPr txBox="1"/>
          <p:nvPr/>
        </p:nvSpPr>
        <p:spPr>
          <a:xfrm>
            <a:off x="457200" y="5588525"/>
            <a:ext cx="5230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3200">
                <a:solidFill>
                  <a:schemeClr val="dk1"/>
                </a:solidFill>
                <a:latin typeface="Corbel"/>
                <a:ea typeface="Corbel"/>
                <a:cs typeface="Corbel"/>
                <a:sym typeface="Corbel"/>
              </a:rPr>
              <a:t>Réunion physique</a:t>
            </a:r>
            <a:endParaRPr/>
          </a:p>
        </p:txBody>
      </p:sp>
      <p:sp>
        <p:nvSpPr>
          <p:cNvPr id="2" name="Espace réservé du numéro de diapositive 1">
            <a:extLst>
              <a:ext uri="{FF2B5EF4-FFF2-40B4-BE49-F238E27FC236}">
                <a16:creationId xmlns:a16="http://schemas.microsoft.com/office/drawing/2014/main" id="{21E69A7A-BD00-4BF0-A57A-62D8E844482C}"/>
              </a:ext>
            </a:extLst>
          </p:cNvPr>
          <p:cNvSpPr>
            <a:spLocks noGrp="1"/>
          </p:cNvSpPr>
          <p:nvPr>
            <p:ph type="sldNum" sz="quarter" idx="12"/>
          </p:nvPr>
        </p:nvSpPr>
        <p:spPr/>
        <p:txBody>
          <a:bodyPr/>
          <a:lstStyle/>
          <a:p>
            <a:fld id="{B7C73C60-F9AA-4A8A-BC01-C492CA78BAD0}" type="slidenum">
              <a:rPr lang="fr-FR" smtClean="0"/>
              <a:pPr/>
              <a:t>25</a:t>
            </a:fld>
            <a:endParaRPr lang="fr-FR"/>
          </a:p>
        </p:txBody>
      </p:sp>
      <p:pic>
        <p:nvPicPr>
          <p:cNvPr id="3" name="Image 2">
            <a:extLst>
              <a:ext uri="{FF2B5EF4-FFF2-40B4-BE49-F238E27FC236}">
                <a16:creationId xmlns:a16="http://schemas.microsoft.com/office/drawing/2014/main" id="{A080AEB3-62AD-461F-9D3C-EF45612F87E5}"/>
              </a:ext>
            </a:extLst>
          </p:cNvPr>
          <p:cNvPicPr>
            <a:picLocks noChangeAspect="1"/>
          </p:cNvPicPr>
          <p:nvPr/>
        </p:nvPicPr>
        <p:blipFill>
          <a:blip r:embed="rId5"/>
          <a:stretch>
            <a:fillRect/>
          </a:stretch>
        </p:blipFill>
        <p:spPr>
          <a:xfrm>
            <a:off x="7236296" y="2746520"/>
            <a:ext cx="1093556" cy="844678"/>
          </a:xfrm>
          <a:prstGeom prst="rect">
            <a:avLst/>
          </a:prstGeom>
        </p:spPr>
      </p:pic>
      <p:pic>
        <p:nvPicPr>
          <p:cNvPr id="4" name="Image 3">
            <a:extLst>
              <a:ext uri="{FF2B5EF4-FFF2-40B4-BE49-F238E27FC236}">
                <a16:creationId xmlns:a16="http://schemas.microsoft.com/office/drawing/2014/main" id="{5AA66DD5-FCFD-4D36-AC6D-768435DE6C4E}"/>
              </a:ext>
            </a:extLst>
          </p:cNvPr>
          <p:cNvPicPr>
            <a:picLocks noChangeAspect="1"/>
          </p:cNvPicPr>
          <p:nvPr/>
        </p:nvPicPr>
        <p:blipFill>
          <a:blip r:embed="rId6"/>
          <a:stretch>
            <a:fillRect/>
          </a:stretch>
        </p:blipFill>
        <p:spPr>
          <a:xfrm>
            <a:off x="7335093" y="4233844"/>
            <a:ext cx="895962" cy="870152"/>
          </a:xfrm>
          <a:prstGeom prst="rect">
            <a:avLst/>
          </a:prstGeom>
        </p:spPr>
      </p:pic>
      <p:pic>
        <p:nvPicPr>
          <p:cNvPr id="2050" name="Picture 2" descr="Résultat d’images pour réunion 2 personne animé">
            <a:extLst>
              <a:ext uri="{FF2B5EF4-FFF2-40B4-BE49-F238E27FC236}">
                <a16:creationId xmlns:a16="http://schemas.microsoft.com/office/drawing/2014/main" id="{0979E9F8-7D27-44BF-9386-6C61FFE6C7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7944" y="5608625"/>
            <a:ext cx="906818" cy="951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907704" y="2276872"/>
            <a:ext cx="5040560" cy="1252728"/>
          </a:xfrm>
        </p:spPr>
        <p:txBody>
          <a:bodyPr>
            <a:noAutofit/>
          </a:bodyPr>
          <a:lstStyle/>
          <a:p>
            <a:pPr algn="ctr"/>
            <a:r>
              <a:rPr lang="fr-FR" sz="5400" dirty="0"/>
              <a:t>Merci pour votre attention</a:t>
            </a:r>
          </a:p>
        </p:txBody>
      </p:sp>
      <p:sp>
        <p:nvSpPr>
          <p:cNvPr id="3" name="Espace réservé du numéro de diapositive 2">
            <a:extLst>
              <a:ext uri="{FF2B5EF4-FFF2-40B4-BE49-F238E27FC236}">
                <a16:creationId xmlns:a16="http://schemas.microsoft.com/office/drawing/2014/main" id="{5772FAC7-30F6-4E7B-99C5-B482BEB69CD8}"/>
              </a:ext>
            </a:extLst>
          </p:cNvPr>
          <p:cNvSpPr>
            <a:spLocks noGrp="1"/>
          </p:cNvSpPr>
          <p:nvPr>
            <p:ph type="sldNum" sz="quarter" idx="12"/>
          </p:nvPr>
        </p:nvSpPr>
        <p:spPr/>
        <p:txBody>
          <a:bodyPr/>
          <a:lstStyle/>
          <a:p>
            <a:fld id="{B7C73C60-F9AA-4A8A-BC01-C492CA78BAD0}" type="slidenum">
              <a:rPr lang="fr-FR" smtClean="0"/>
              <a:pPr/>
              <a:t>26</a:t>
            </a:fld>
            <a:endParaRPr lang="fr-FR"/>
          </a:p>
        </p:txBody>
      </p:sp>
    </p:spTree>
    <p:extLst>
      <p:ext uri="{BB962C8B-B14F-4D97-AF65-F5344CB8AC3E}">
        <p14:creationId xmlns:p14="http://schemas.microsoft.com/office/powerpoint/2010/main" val="126343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8FD42-DEBD-4B9C-ADB7-5FB4F5A823A6}"/>
              </a:ext>
            </a:extLst>
          </p:cNvPr>
          <p:cNvSpPr>
            <a:spLocks noGrp="1"/>
          </p:cNvSpPr>
          <p:nvPr>
            <p:ph type="title"/>
          </p:nvPr>
        </p:nvSpPr>
        <p:spPr/>
        <p:txBody>
          <a:bodyPr/>
          <a:lstStyle/>
          <a:p>
            <a:r>
              <a:rPr lang="fr-FR" dirty="0"/>
              <a:t>Objectif</a:t>
            </a:r>
          </a:p>
        </p:txBody>
      </p:sp>
      <p:sp>
        <p:nvSpPr>
          <p:cNvPr id="4" name="Rectangle 3">
            <a:extLst>
              <a:ext uri="{FF2B5EF4-FFF2-40B4-BE49-F238E27FC236}">
                <a16:creationId xmlns:a16="http://schemas.microsoft.com/office/drawing/2014/main" id="{4EF4FC7E-5412-4F55-BA75-C56F82FB5328}"/>
              </a:ext>
            </a:extLst>
          </p:cNvPr>
          <p:cNvSpPr/>
          <p:nvPr/>
        </p:nvSpPr>
        <p:spPr>
          <a:xfrm>
            <a:off x="20688" y="6395291"/>
            <a:ext cx="8460432" cy="430887"/>
          </a:xfrm>
          <a:prstGeom prst="rect">
            <a:avLst/>
          </a:prstGeom>
        </p:spPr>
        <p:txBody>
          <a:bodyPr wrap="square">
            <a:spAutoFit/>
          </a:bodyPr>
          <a:lstStyle/>
          <a:p>
            <a:r>
              <a:rPr lang="fr-FR" sz="1050" u="sng" dirty="0">
                <a:solidFill>
                  <a:srgbClr val="1155CC"/>
                </a:solidFill>
                <a:latin typeface="Calibri" panose="020F0502020204030204" pitchFamily="34" charset="0"/>
                <a:hlinkClick r:id="rId2"/>
              </a:rPr>
              <a:t>https://lucid.app/lucidchart/dad52a58-aa6e-4d7c-86fd-ed06e6502dba/edit?beaconFlowId=2C575DD87A85889F&amp;invitationId=inv_08e4cdf0-a8c2-4761-bc24-f47fbec39e75&amp;page=0_0#</a:t>
            </a:r>
            <a:endParaRPr lang="fr-FR" sz="1050" dirty="0"/>
          </a:p>
        </p:txBody>
      </p:sp>
      <p:pic>
        <p:nvPicPr>
          <p:cNvPr id="1028" name="Picture 4" descr="https://lh6.googleusercontent.com/zYdugBb6q_KLYGZoDC_JG-mLww2S4Z6oFbr9QCItYFPcihERi9YjSLbq5RTEifUH94iBwYxNn0SBBZjhw0mTcOQmQAQHOawsWJoQuKLla0G7tZ_wMvtXxE4I0imGp1QzslVLTkm7seFYWe0=s2048">
            <a:extLst>
              <a:ext uri="{FF2B5EF4-FFF2-40B4-BE49-F238E27FC236}">
                <a16:creationId xmlns:a16="http://schemas.microsoft.com/office/drawing/2014/main" id="{2BC9AE07-FA74-4B48-A08E-7EC1EE6E4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62" y="1833634"/>
            <a:ext cx="6835675" cy="4403678"/>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96F8ED5D-674C-49E9-A5EF-70766E09827D}"/>
              </a:ext>
            </a:extLst>
          </p:cNvPr>
          <p:cNvSpPr>
            <a:spLocks noGrp="1"/>
          </p:cNvSpPr>
          <p:nvPr>
            <p:ph type="sldNum" sz="quarter" idx="12"/>
          </p:nvPr>
        </p:nvSpPr>
        <p:spPr/>
        <p:txBody>
          <a:bodyPr/>
          <a:lstStyle/>
          <a:p>
            <a:fld id="{B7C73C60-F9AA-4A8A-BC01-C492CA78BAD0}" type="slidenum">
              <a:rPr lang="fr-FR" smtClean="0"/>
              <a:pPr/>
              <a:t>3</a:t>
            </a:fld>
            <a:endParaRPr lang="fr-FR" dirty="0"/>
          </a:p>
        </p:txBody>
      </p:sp>
      <p:sp>
        <p:nvSpPr>
          <p:cNvPr id="5" name="Rectangle 4">
            <a:extLst>
              <a:ext uri="{FF2B5EF4-FFF2-40B4-BE49-F238E27FC236}">
                <a16:creationId xmlns:a16="http://schemas.microsoft.com/office/drawing/2014/main" id="{5541D671-711B-43E3-A0FD-A27ABFB6404E}"/>
              </a:ext>
            </a:extLst>
          </p:cNvPr>
          <p:cNvSpPr/>
          <p:nvPr/>
        </p:nvSpPr>
        <p:spPr>
          <a:xfrm>
            <a:off x="2411760" y="5661248"/>
            <a:ext cx="2271776" cy="523220"/>
          </a:xfrm>
          <a:prstGeom prst="rect">
            <a:avLst/>
          </a:prstGeom>
        </p:spPr>
        <p:txBody>
          <a:bodyPr wrap="none">
            <a:spAutoFit/>
          </a:bodyPr>
          <a:lstStyle/>
          <a:p>
            <a:r>
              <a:rPr lang="fr-FR" sz="1400" dirty="0">
                <a:solidFill>
                  <a:srgbClr val="000000"/>
                </a:solidFill>
                <a:latin typeface="Times New Roman" panose="02020603050405020304" pitchFamily="18" charset="0"/>
              </a:rPr>
              <a:t> Data base: </a:t>
            </a:r>
            <a:r>
              <a:rPr lang="fr-FR" sz="1400" u="sng" dirty="0" err="1">
                <a:solidFill>
                  <a:srgbClr val="000000"/>
                </a:solidFill>
                <a:latin typeface="Times New Roman" panose="02020603050405020304" pitchFamily="18" charset="0"/>
                <a:hlinkClick r:id="rId4"/>
              </a:rPr>
              <a:t>OpenNeuro</a:t>
            </a:r>
            <a:endParaRPr lang="fr-FR" sz="1400" u="sng" dirty="0">
              <a:solidFill>
                <a:srgbClr val="000000"/>
              </a:solidFill>
              <a:latin typeface="Times New Roman" panose="02020603050405020304" pitchFamily="18" charset="0"/>
            </a:endParaRPr>
          </a:p>
          <a:p>
            <a:r>
              <a:rPr lang="fr-FR" sz="1400" u="sng" dirty="0">
                <a:solidFill>
                  <a:srgbClr val="000000"/>
                </a:solidFill>
                <a:latin typeface="Times New Roman" panose="02020603050405020304" pitchFamily="18" charset="0"/>
              </a:rPr>
              <a:t>Autre Data base à rechercher</a:t>
            </a:r>
            <a:endParaRPr lang="fr-FR" sz="1400" dirty="0"/>
          </a:p>
        </p:txBody>
      </p:sp>
    </p:spTree>
    <p:extLst>
      <p:ext uri="{BB962C8B-B14F-4D97-AF65-F5344CB8AC3E}">
        <p14:creationId xmlns:p14="http://schemas.microsoft.com/office/powerpoint/2010/main" val="299218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886b8ee003_1_80"/>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None/>
            </a:pPr>
            <a:r>
              <a:rPr lang="fr-FR"/>
              <a:t>Plan</a:t>
            </a:r>
            <a:endParaRPr/>
          </a:p>
        </p:txBody>
      </p:sp>
      <p:sp>
        <p:nvSpPr>
          <p:cNvPr id="139" name="Google Shape;139;g2886b8ee003_1_80"/>
          <p:cNvSpPr txBox="1">
            <a:spLocks noGrp="1"/>
          </p:cNvSpPr>
          <p:nvPr>
            <p:ph type="body" idx="1"/>
          </p:nvPr>
        </p:nvSpPr>
        <p:spPr>
          <a:xfrm>
            <a:off x="457200" y="1775191"/>
            <a:ext cx="8229600" cy="4625700"/>
          </a:xfrm>
          <a:prstGeom prst="rect">
            <a:avLst/>
          </a:prstGeom>
        </p:spPr>
        <p:txBody>
          <a:bodyPr spcFirstLastPara="1" wrap="square" lIns="54850" tIns="91425" rIns="91425" bIns="45700" anchor="t" anchorCtr="0">
            <a:normAutofit/>
          </a:bodyPr>
          <a:lstStyle/>
          <a:p>
            <a:pPr marL="457200" lvl="0" indent="-320040" algn="l" rtl="0">
              <a:spcBef>
                <a:spcPts val="0"/>
              </a:spcBef>
              <a:spcAft>
                <a:spcPts val="0"/>
              </a:spcAft>
              <a:buSzPts val="1440"/>
              <a:buChar char="●"/>
            </a:pPr>
            <a:r>
              <a:rPr lang="fr-FR" dirty="0"/>
              <a:t>Cerveau</a:t>
            </a:r>
            <a:endParaRPr dirty="0"/>
          </a:p>
          <a:p>
            <a:pPr marL="457200" lvl="0" indent="-320040" algn="l" rtl="0">
              <a:spcBef>
                <a:spcPts val="0"/>
              </a:spcBef>
              <a:spcAft>
                <a:spcPts val="0"/>
              </a:spcAft>
              <a:buSzPts val="1440"/>
              <a:buChar char="●"/>
            </a:pPr>
            <a:r>
              <a:rPr lang="fr-FR" dirty="0"/>
              <a:t>Etat de Stress Post-Traumatique (ESPT) et maladies neurologiques</a:t>
            </a:r>
            <a:endParaRPr dirty="0"/>
          </a:p>
          <a:p>
            <a:pPr marL="457200" lvl="0" indent="-320040" algn="l" rtl="0">
              <a:spcBef>
                <a:spcPts val="0"/>
              </a:spcBef>
              <a:spcAft>
                <a:spcPts val="0"/>
              </a:spcAft>
              <a:buSzPts val="1440"/>
              <a:buChar char="●"/>
            </a:pPr>
            <a:r>
              <a:rPr lang="fr-FR" dirty="0"/>
              <a:t>Imagerie médicale (IRM)</a:t>
            </a:r>
            <a:endParaRPr dirty="0"/>
          </a:p>
          <a:p>
            <a:pPr marL="457200" lvl="0" indent="-320040" algn="l" rtl="0">
              <a:spcBef>
                <a:spcPts val="0"/>
              </a:spcBef>
              <a:spcAft>
                <a:spcPts val="0"/>
              </a:spcAft>
              <a:buSzPts val="1440"/>
              <a:buChar char="●"/>
            </a:pPr>
            <a:r>
              <a:rPr lang="fr-FR" dirty="0"/>
              <a:t>Traitement d’image médicale</a:t>
            </a:r>
            <a:endParaRPr dirty="0"/>
          </a:p>
          <a:p>
            <a:pPr marL="457200" lvl="0" indent="-320040" algn="l" rtl="0">
              <a:spcBef>
                <a:spcPts val="0"/>
              </a:spcBef>
              <a:spcAft>
                <a:spcPts val="0"/>
              </a:spcAft>
              <a:buSzPts val="1440"/>
              <a:buChar char="●"/>
            </a:pPr>
            <a:r>
              <a:rPr lang="fr-FR" dirty="0"/>
              <a:t>Méthodologie de travail et outil</a:t>
            </a:r>
            <a:endParaRPr dirty="0"/>
          </a:p>
        </p:txBody>
      </p:sp>
      <p:sp>
        <p:nvSpPr>
          <p:cNvPr id="2" name="Espace réservé du numéro de diapositive 1">
            <a:extLst>
              <a:ext uri="{FF2B5EF4-FFF2-40B4-BE49-F238E27FC236}">
                <a16:creationId xmlns:a16="http://schemas.microsoft.com/office/drawing/2014/main" id="{D47DE928-4AC2-44C5-BA0D-DFFF4CF5C089}"/>
              </a:ext>
            </a:extLst>
          </p:cNvPr>
          <p:cNvSpPr>
            <a:spLocks noGrp="1"/>
          </p:cNvSpPr>
          <p:nvPr>
            <p:ph type="sldNum" sz="quarter" idx="12"/>
          </p:nvPr>
        </p:nvSpPr>
        <p:spPr/>
        <p:txBody>
          <a:bodyPr/>
          <a:lstStyle/>
          <a:p>
            <a:fld id="{B7C73C60-F9AA-4A8A-BC01-C492CA78BAD0}" type="slidenum">
              <a:rPr lang="fr-FR" smtClean="0"/>
              <a:pPr/>
              <a:t>4</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907704" y="1700808"/>
            <a:ext cx="5040560" cy="1252728"/>
          </a:xfrm>
        </p:spPr>
        <p:txBody>
          <a:bodyPr>
            <a:noAutofit/>
          </a:bodyPr>
          <a:lstStyle/>
          <a:p>
            <a:pPr algn="ctr"/>
            <a:br>
              <a:rPr lang="fr-FR" sz="5400" dirty="0"/>
            </a:br>
            <a:r>
              <a:rPr lang="fr-FR" sz="5400" dirty="0"/>
              <a:t>Cerveau </a:t>
            </a:r>
          </a:p>
        </p:txBody>
      </p:sp>
      <p:sp>
        <p:nvSpPr>
          <p:cNvPr id="3" name="Espace réservé du numéro de diapositive 2">
            <a:extLst>
              <a:ext uri="{FF2B5EF4-FFF2-40B4-BE49-F238E27FC236}">
                <a16:creationId xmlns:a16="http://schemas.microsoft.com/office/drawing/2014/main" id="{F2B389A8-83DE-41E2-865C-DC114DBCF02C}"/>
              </a:ext>
            </a:extLst>
          </p:cNvPr>
          <p:cNvSpPr>
            <a:spLocks noGrp="1"/>
          </p:cNvSpPr>
          <p:nvPr>
            <p:ph type="sldNum" sz="quarter" idx="12"/>
          </p:nvPr>
        </p:nvSpPr>
        <p:spPr/>
        <p:txBody>
          <a:bodyPr/>
          <a:lstStyle/>
          <a:p>
            <a:fld id="{B7C73C60-F9AA-4A8A-BC01-C492CA78BAD0}" type="slidenum">
              <a:rPr lang="fr-FR" smtClean="0"/>
              <a:pPr/>
              <a:t>5</a:t>
            </a:fld>
            <a:endParaRPr lang="fr-FR"/>
          </a:p>
        </p:txBody>
      </p:sp>
    </p:spTree>
    <p:extLst>
      <p:ext uri="{BB962C8B-B14F-4D97-AF65-F5344CB8AC3E}">
        <p14:creationId xmlns:p14="http://schemas.microsoft.com/office/powerpoint/2010/main" val="289167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5"/>
          <p:cNvSpPr txBox="1">
            <a:spLocks noGrp="1"/>
          </p:cNvSpPr>
          <p:nvPr>
            <p:ph type="title"/>
          </p:nvPr>
        </p:nvSpPr>
        <p:spPr>
          <a:xfrm>
            <a:off x="457200" y="155450"/>
            <a:ext cx="8229600" cy="10404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Cerveau: Anatomie</a:t>
            </a:r>
            <a:endParaRPr/>
          </a:p>
        </p:txBody>
      </p:sp>
      <p:sp>
        <p:nvSpPr>
          <p:cNvPr id="150" name="Google Shape;150;p5"/>
          <p:cNvSpPr txBox="1"/>
          <p:nvPr/>
        </p:nvSpPr>
        <p:spPr>
          <a:xfrm>
            <a:off x="272400" y="1512134"/>
            <a:ext cx="8599200" cy="1059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200"/>
              </a:spcBef>
              <a:spcAft>
                <a:spcPts val="0"/>
              </a:spcAft>
              <a:buNone/>
            </a:pPr>
            <a:r>
              <a:rPr lang="fr-FR" sz="1800" dirty="0">
                <a:solidFill>
                  <a:schemeClr val="dk1"/>
                </a:solidFill>
                <a:latin typeface="Corbel"/>
                <a:ea typeface="Corbel"/>
                <a:cs typeface="Corbel"/>
                <a:sym typeface="Corbel"/>
              </a:rPr>
              <a:t>Le cerveau constitue le centre de contrôle du corps humain, il gère tout ce que nous faisons. Que l’on soit en train de penser, de rêver, de faire du sport, ou même de dormir, le cerveau y prend part d’une façon ou d’une autre.</a:t>
            </a:r>
            <a:endParaRPr sz="1800" dirty="0">
              <a:latin typeface="Corbel"/>
              <a:ea typeface="Corbel"/>
              <a:cs typeface="Corbel"/>
              <a:sym typeface="Corbel"/>
            </a:endParaRPr>
          </a:p>
        </p:txBody>
      </p:sp>
      <p:pic>
        <p:nvPicPr>
          <p:cNvPr id="151" name="Google Shape;151;p5"/>
          <p:cNvPicPr preferRelativeResize="0"/>
          <p:nvPr/>
        </p:nvPicPr>
        <p:blipFill>
          <a:blip r:embed="rId3">
            <a:alphaModFix/>
          </a:blip>
          <a:stretch>
            <a:fillRect/>
          </a:stretch>
        </p:blipFill>
        <p:spPr>
          <a:xfrm>
            <a:off x="1099475" y="2698750"/>
            <a:ext cx="6679276" cy="3727675"/>
          </a:xfrm>
          <a:prstGeom prst="rect">
            <a:avLst/>
          </a:prstGeom>
          <a:noFill/>
          <a:ln>
            <a:noFill/>
          </a:ln>
        </p:spPr>
      </p:pic>
      <p:sp>
        <p:nvSpPr>
          <p:cNvPr id="2" name="Espace réservé du numéro de diapositive 1">
            <a:extLst>
              <a:ext uri="{FF2B5EF4-FFF2-40B4-BE49-F238E27FC236}">
                <a16:creationId xmlns:a16="http://schemas.microsoft.com/office/drawing/2014/main" id="{AF0027A3-CA82-49D1-BEC0-BF19FB715A28}"/>
              </a:ext>
            </a:extLst>
          </p:cNvPr>
          <p:cNvSpPr>
            <a:spLocks noGrp="1"/>
          </p:cNvSpPr>
          <p:nvPr>
            <p:ph type="sldNum" sz="quarter" idx="12"/>
          </p:nvPr>
        </p:nvSpPr>
        <p:spPr/>
        <p:txBody>
          <a:bodyPr/>
          <a:lstStyle/>
          <a:p>
            <a:fld id="{B7C73C60-F9AA-4A8A-BC01-C492CA78BAD0}" type="slidenum">
              <a:rPr lang="fr-FR" smtClean="0"/>
              <a:pPr/>
              <a:t>6</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Hippocampe</a:t>
            </a:r>
            <a:endParaRPr/>
          </a:p>
        </p:txBody>
      </p:sp>
      <p:pic>
        <p:nvPicPr>
          <p:cNvPr id="169" name="Google Shape;169;p6"/>
          <p:cNvPicPr preferRelativeResize="0"/>
          <p:nvPr/>
        </p:nvPicPr>
        <p:blipFill>
          <a:blip r:embed="rId3">
            <a:alphaModFix/>
          </a:blip>
          <a:stretch>
            <a:fillRect/>
          </a:stretch>
        </p:blipFill>
        <p:spPr>
          <a:xfrm>
            <a:off x="1251200" y="2133400"/>
            <a:ext cx="2352225" cy="3776626"/>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70" name="Google Shape;170;p6"/>
          <p:cNvSpPr txBox="1"/>
          <p:nvPr/>
        </p:nvSpPr>
        <p:spPr>
          <a:xfrm>
            <a:off x="73072" y="1408176"/>
            <a:ext cx="8455800" cy="841226"/>
          </a:xfrm>
          <a:prstGeom prst="rect">
            <a:avLst/>
          </a:prstGeom>
          <a:noFill/>
          <a:ln>
            <a:noFill/>
          </a:ln>
        </p:spPr>
        <p:txBody>
          <a:bodyPr spcFirstLastPara="1" wrap="square" lIns="91425" tIns="91425" rIns="91425" bIns="91425" anchor="t" anchorCtr="0">
            <a:spAutoFit/>
          </a:bodyPr>
          <a:lstStyle/>
          <a:p>
            <a:pPr marL="0" marR="0" lvl="0" indent="0" algn="just" rtl="0">
              <a:spcBef>
                <a:spcPts val="0"/>
              </a:spcBef>
              <a:spcAft>
                <a:spcPts val="800"/>
              </a:spcAft>
              <a:buNone/>
            </a:pPr>
            <a:r>
              <a:rPr lang="fr-FR" sz="1800" dirty="0">
                <a:solidFill>
                  <a:schemeClr val="dk1"/>
                </a:solidFill>
                <a:ea typeface="Times New Roman"/>
                <a:cs typeface="Times New Roman"/>
                <a:sym typeface="Times New Roman"/>
              </a:rPr>
              <a:t>L'hippocampe est situé dans la partie médiane du lobe temporal, et est impliqué dans le traitement de </a:t>
            </a:r>
            <a:r>
              <a:rPr lang="fr-FR" sz="1800" b="1" dirty="0">
                <a:solidFill>
                  <a:schemeClr val="dk1"/>
                </a:solidFill>
                <a:ea typeface="Times New Roman"/>
                <a:cs typeface="Times New Roman"/>
                <a:sym typeface="Times New Roman"/>
              </a:rPr>
              <a:t>la mémoire</a:t>
            </a:r>
            <a:r>
              <a:rPr lang="fr-FR" sz="1800" dirty="0">
                <a:solidFill>
                  <a:schemeClr val="dk1"/>
                </a:solidFill>
                <a:ea typeface="Times New Roman"/>
                <a:cs typeface="Times New Roman"/>
                <a:sym typeface="Times New Roman"/>
              </a:rPr>
              <a:t>, l'</a:t>
            </a:r>
            <a:r>
              <a:rPr lang="fr-FR" sz="1800" b="1" dirty="0">
                <a:solidFill>
                  <a:schemeClr val="dk1"/>
                </a:solidFill>
                <a:ea typeface="Times New Roman"/>
                <a:cs typeface="Times New Roman"/>
                <a:sym typeface="Times New Roman"/>
              </a:rPr>
              <a:t>apprentissage</a:t>
            </a:r>
            <a:r>
              <a:rPr lang="fr-FR" sz="1800" dirty="0">
                <a:solidFill>
                  <a:schemeClr val="dk1"/>
                </a:solidFill>
                <a:ea typeface="Times New Roman"/>
                <a:cs typeface="Times New Roman"/>
                <a:sym typeface="Times New Roman"/>
              </a:rPr>
              <a:t>, la </a:t>
            </a:r>
            <a:r>
              <a:rPr lang="fr-FR" sz="1800" b="1" dirty="0">
                <a:solidFill>
                  <a:schemeClr val="dk1"/>
                </a:solidFill>
                <a:ea typeface="Times New Roman"/>
                <a:cs typeface="Times New Roman"/>
                <a:sym typeface="Times New Roman"/>
              </a:rPr>
              <a:t>navigation spatiale </a:t>
            </a:r>
            <a:r>
              <a:rPr lang="fr-FR" sz="1800" dirty="0">
                <a:solidFill>
                  <a:schemeClr val="dk1"/>
                </a:solidFill>
                <a:ea typeface="Times New Roman"/>
                <a:cs typeface="Times New Roman"/>
                <a:sym typeface="Times New Roman"/>
              </a:rPr>
              <a:t>et les</a:t>
            </a:r>
            <a:r>
              <a:rPr lang="fr-FR" sz="1800" b="1" dirty="0">
                <a:solidFill>
                  <a:schemeClr val="dk1"/>
                </a:solidFill>
                <a:ea typeface="Times New Roman"/>
                <a:cs typeface="Times New Roman"/>
                <a:sym typeface="Times New Roman"/>
              </a:rPr>
              <a:t> émotions</a:t>
            </a:r>
            <a:r>
              <a:rPr lang="fr-FR" sz="1800" dirty="0">
                <a:solidFill>
                  <a:schemeClr val="dk1"/>
                </a:solidFill>
                <a:ea typeface="Times New Roman"/>
                <a:cs typeface="Times New Roman"/>
                <a:sym typeface="Times New Roman"/>
              </a:rPr>
              <a:t>.</a:t>
            </a:r>
            <a:endParaRPr sz="2300" dirty="0"/>
          </a:p>
        </p:txBody>
      </p:sp>
      <p:pic>
        <p:nvPicPr>
          <p:cNvPr id="171" name="Google Shape;171;p6"/>
          <p:cNvPicPr preferRelativeResize="0"/>
          <p:nvPr/>
        </p:nvPicPr>
        <p:blipFill>
          <a:blip r:embed="rId4">
            <a:alphaModFix/>
          </a:blip>
          <a:stretch>
            <a:fillRect/>
          </a:stretch>
        </p:blipFill>
        <p:spPr>
          <a:xfrm>
            <a:off x="4696725" y="2133400"/>
            <a:ext cx="3048000" cy="4552250"/>
          </a:xfrm>
          <a:prstGeom prst="rect">
            <a:avLst/>
          </a:prstGeom>
          <a:noFill/>
          <a:ln>
            <a:noFill/>
          </a:ln>
        </p:spPr>
      </p:pic>
      <p:sp>
        <p:nvSpPr>
          <p:cNvPr id="2" name="Espace réservé du numéro de diapositive 1">
            <a:extLst>
              <a:ext uri="{FF2B5EF4-FFF2-40B4-BE49-F238E27FC236}">
                <a16:creationId xmlns:a16="http://schemas.microsoft.com/office/drawing/2014/main" id="{61C327C6-77EF-4E9A-84AD-DBF72BF2CCAD}"/>
              </a:ext>
            </a:extLst>
          </p:cNvPr>
          <p:cNvSpPr>
            <a:spLocks noGrp="1"/>
          </p:cNvSpPr>
          <p:nvPr>
            <p:ph type="sldNum" sz="quarter" idx="12"/>
          </p:nvPr>
        </p:nvSpPr>
        <p:spPr/>
        <p:txBody>
          <a:bodyPr/>
          <a:lstStyle/>
          <a:p>
            <a:fld id="{B7C73C60-F9AA-4A8A-BC01-C492CA78BAD0}" type="slidenum">
              <a:rPr lang="fr-FR" smtClean="0"/>
              <a:pPr/>
              <a:t>7</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88600355bf_1_7"/>
          <p:cNvSpPr txBox="1">
            <a:spLocks noGrp="1"/>
          </p:cNvSpPr>
          <p:nvPr>
            <p:ph type="title"/>
          </p:nvPr>
        </p:nvSpPr>
        <p:spPr>
          <a:xfrm>
            <a:off x="457200" y="155448"/>
            <a:ext cx="8229600" cy="1252800"/>
          </a:xfrm>
          <a:prstGeom prst="rect">
            <a:avLst/>
          </a:prstGeom>
        </p:spPr>
        <p:txBody>
          <a:bodyPr spcFirstLastPara="1" wrap="square" lIns="91425" tIns="45700" rIns="45700" bIns="45700" anchor="ctr" anchorCtr="0">
            <a:normAutofit/>
          </a:bodyPr>
          <a:lstStyle/>
          <a:p>
            <a:pPr marL="0" lvl="0" indent="0" algn="l" rtl="0">
              <a:spcBef>
                <a:spcPts val="0"/>
              </a:spcBef>
              <a:spcAft>
                <a:spcPts val="0"/>
              </a:spcAft>
              <a:buClr>
                <a:srgbClr val="FFC700"/>
              </a:buClr>
              <a:buSzPts val="4500"/>
              <a:buFont typeface="Corbel"/>
              <a:buNone/>
            </a:pPr>
            <a:r>
              <a:rPr lang="fr-FR"/>
              <a:t>Fonctions cognitives</a:t>
            </a:r>
            <a:endParaRPr/>
          </a:p>
        </p:txBody>
      </p:sp>
      <p:pic>
        <p:nvPicPr>
          <p:cNvPr id="163" name="Google Shape;163;g288600355bf_1_7"/>
          <p:cNvPicPr preferRelativeResize="0"/>
          <p:nvPr/>
        </p:nvPicPr>
        <p:blipFill>
          <a:blip r:embed="rId3">
            <a:alphaModFix/>
          </a:blip>
          <a:stretch>
            <a:fillRect/>
          </a:stretch>
        </p:blipFill>
        <p:spPr>
          <a:xfrm>
            <a:off x="918325" y="1496375"/>
            <a:ext cx="7028150" cy="5347376"/>
          </a:xfrm>
          <a:prstGeom prst="rect">
            <a:avLst/>
          </a:prstGeom>
          <a:noFill/>
          <a:ln>
            <a:noFill/>
          </a:ln>
        </p:spPr>
      </p:pic>
      <p:sp>
        <p:nvSpPr>
          <p:cNvPr id="2" name="Espace réservé du numéro de diapositive 1">
            <a:extLst>
              <a:ext uri="{FF2B5EF4-FFF2-40B4-BE49-F238E27FC236}">
                <a16:creationId xmlns:a16="http://schemas.microsoft.com/office/drawing/2014/main" id="{3F395F31-2526-4E44-A504-0D987A43A7AE}"/>
              </a:ext>
            </a:extLst>
          </p:cNvPr>
          <p:cNvSpPr>
            <a:spLocks noGrp="1"/>
          </p:cNvSpPr>
          <p:nvPr>
            <p:ph type="sldNum" sz="quarter" idx="12"/>
          </p:nvPr>
        </p:nvSpPr>
        <p:spPr/>
        <p:txBody>
          <a:bodyPr/>
          <a:lstStyle/>
          <a:p>
            <a:fld id="{B7C73C60-F9AA-4A8A-BC01-C492CA78BAD0}" type="slidenum">
              <a:rPr lang="fr-FR" smtClean="0"/>
              <a:pPr/>
              <a:t>8</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60000"/>
                <a:lumOff val="40000"/>
              </a:schemeClr>
            </a:gs>
            <a:gs pos="12000">
              <a:schemeClr val="accent3">
                <a:lumMod val="60000"/>
                <a:lumOff val="40000"/>
              </a:schemeClr>
            </a:gs>
            <a:gs pos="20000">
              <a:schemeClr val="accent3">
                <a:lumMod val="75000"/>
              </a:schemeClr>
            </a:gs>
            <a:gs pos="100000">
              <a:schemeClr val="accent3">
                <a:lumMod val="50000"/>
              </a:schemeClr>
            </a:gs>
          </a:gsLst>
          <a:path path="circle">
            <a:fillToRect l="10000" t="-25000" r="10000" b="125000"/>
          </a:path>
        </a:gradFill>
        <a:effectLst/>
      </p:bgPr>
    </p:bg>
    <p:spTree>
      <p:nvGrpSpPr>
        <p:cNvPr id="1" name=""/>
        <p:cNvGrpSpPr/>
        <p:nvPr/>
      </p:nvGrpSpPr>
      <p:grpSpPr>
        <a:xfrm>
          <a:off x="0" y="0"/>
          <a:ext cx="0" cy="0"/>
          <a:chOff x="0" y="0"/>
          <a:chExt cx="0" cy="0"/>
        </a:xfrm>
      </p:grpSpPr>
      <p:sp useBgFill="1">
        <p:nvSpPr>
          <p:cNvPr id="2" name="Titre 1">
            <a:extLst>
              <a:ext uri="{FF2B5EF4-FFF2-40B4-BE49-F238E27FC236}">
                <a16:creationId xmlns:a16="http://schemas.microsoft.com/office/drawing/2014/main" id="{45F5243C-C94C-49AA-B2A0-450800FA458A}"/>
              </a:ext>
            </a:extLst>
          </p:cNvPr>
          <p:cNvSpPr>
            <a:spLocks noGrp="1"/>
          </p:cNvSpPr>
          <p:nvPr>
            <p:ph type="title"/>
          </p:nvPr>
        </p:nvSpPr>
        <p:spPr>
          <a:xfrm>
            <a:off x="1619672" y="2176272"/>
            <a:ext cx="5040560" cy="1252728"/>
          </a:xfrm>
        </p:spPr>
        <p:txBody>
          <a:bodyPr>
            <a:noAutofit/>
          </a:bodyPr>
          <a:lstStyle/>
          <a:p>
            <a:pPr algn="ctr"/>
            <a:r>
              <a:rPr lang="fr-FR" sz="5400" dirty="0"/>
              <a:t>ESPT et maladies neurologiques </a:t>
            </a:r>
          </a:p>
        </p:txBody>
      </p:sp>
      <p:sp>
        <p:nvSpPr>
          <p:cNvPr id="3" name="Espace réservé du numéro de diapositive 2">
            <a:extLst>
              <a:ext uri="{FF2B5EF4-FFF2-40B4-BE49-F238E27FC236}">
                <a16:creationId xmlns:a16="http://schemas.microsoft.com/office/drawing/2014/main" id="{B82F4132-F8CD-400A-914B-045A725740CE}"/>
              </a:ext>
            </a:extLst>
          </p:cNvPr>
          <p:cNvSpPr>
            <a:spLocks noGrp="1"/>
          </p:cNvSpPr>
          <p:nvPr>
            <p:ph type="sldNum" sz="quarter" idx="12"/>
          </p:nvPr>
        </p:nvSpPr>
        <p:spPr/>
        <p:txBody>
          <a:bodyPr/>
          <a:lstStyle/>
          <a:p>
            <a:fld id="{B7C73C60-F9AA-4A8A-BC01-C492CA78BAD0}" type="slidenum">
              <a:rPr lang="fr-FR" smtClean="0"/>
              <a:pPr/>
              <a:t>9</a:t>
            </a:fld>
            <a:endParaRPr lang="fr-FR"/>
          </a:p>
        </p:txBody>
      </p:sp>
    </p:spTree>
    <p:extLst>
      <p:ext uri="{BB962C8B-B14F-4D97-AF65-F5344CB8AC3E}">
        <p14:creationId xmlns:p14="http://schemas.microsoft.com/office/powerpoint/2010/main" val="3956520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ain">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9924D1ECC420D47A2456556BC94F7370400BDF4491DEA4973499845289601F88B9F" ma:contentTypeVersion="55" ma:contentTypeDescription="Create a new document." ma:contentTypeScope="" ma:versionID="41eb558a2b826e6e4f9defd990175bec">
  <xsd:schema xmlns:xsd="http://www.w3.org/2001/XMLSchema" xmlns:xs="http://www.w3.org/2001/XMLSchema" xmlns:p="http://schemas.microsoft.com/office/2006/metadata/properties" xmlns:ns2="6d93d202-47fc-4405-873a-cab67cc5f1b2" xmlns:ns3="64acb2c5-0a2b-4bda-bd34-58e36cbb80d2" targetNamespace="http://schemas.microsoft.com/office/2006/metadata/properties" ma:root="true" ma:fieldsID="19deea0185cf7bc57eee9b90b1ba2ace" ns2:_="" ns3:_="">
    <xsd:import namespace="6d93d202-47fc-4405-873a-cab67cc5f1b2"/>
    <xsd:import namespace="64acb2c5-0a2b-4bda-bd34-58e36cbb80d2"/>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3d202-47fc-4405-873a-cab67cc5f1b2"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dc79c007-7f28-4db9-9ba1-525d19a3279b}"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0C6DD30-196A-4C6B-B1BF-A43F3B8ACD4F}" ma:internalName="CSXSubmissionMarket" ma:readOnly="false" ma:showField="MarketName" ma:web="6d93d202-47fc-4405-873a-cab67cc5f1b2">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bb16b974-ed24-4278-8820-8e232d38904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7E2D4CA2-442A-4FDA-AA57-71B8C7B2C53C}" ma:internalName="InProjectListLookup" ma:readOnly="true" ma:showField="InProjectLis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fd9a49dc-3dbf-4047-b62d-1d587abe7b40}"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7E2D4CA2-442A-4FDA-AA57-71B8C7B2C53C}" ma:internalName="LastCompleteVersionLookup" ma:readOnly="true" ma:showField="LastComplete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7E2D4CA2-442A-4FDA-AA57-71B8C7B2C53C}" ma:internalName="LastPreviewErrorLookup" ma:readOnly="true" ma:showField="LastPreview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7E2D4CA2-442A-4FDA-AA57-71B8C7B2C53C}" ma:internalName="LastPreviewResultLookup" ma:readOnly="true" ma:showField="LastPreview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7E2D4CA2-442A-4FDA-AA57-71B8C7B2C53C}" ma:internalName="LastPreviewAttemptDateLookup" ma:readOnly="true" ma:showField="LastPreview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7E2D4CA2-442A-4FDA-AA57-71B8C7B2C53C}" ma:internalName="LastPreviewedByLookup" ma:readOnly="true" ma:showField="LastPreview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7E2D4CA2-442A-4FDA-AA57-71B8C7B2C53C}" ma:internalName="LastPreviewTimeLookup" ma:readOnly="true" ma:showField="LastPreview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7E2D4CA2-442A-4FDA-AA57-71B8C7B2C53C}" ma:internalName="LastPreviewVersionLookup" ma:readOnly="true" ma:showField="LastPreview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7E2D4CA2-442A-4FDA-AA57-71B8C7B2C53C}" ma:internalName="LastPublishErrorLookup" ma:readOnly="true" ma:showField="LastPublish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7E2D4CA2-442A-4FDA-AA57-71B8C7B2C53C}" ma:internalName="LastPublishResultLookup" ma:readOnly="true" ma:showField="LastPublish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7E2D4CA2-442A-4FDA-AA57-71B8C7B2C53C}" ma:internalName="LastPublishAttemptDateLookup" ma:readOnly="true" ma:showField="LastPublish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7E2D4CA2-442A-4FDA-AA57-71B8C7B2C53C}" ma:internalName="LastPublishedByLookup" ma:readOnly="true" ma:showField="LastPublish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7E2D4CA2-442A-4FDA-AA57-71B8C7B2C53C}" ma:internalName="LastPublishTimeLookup" ma:readOnly="true" ma:showField="LastPublish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7E2D4CA2-442A-4FDA-AA57-71B8C7B2C53C}" ma:internalName="LastPublishVersionLookup" ma:readOnly="true" ma:showField="LastPublish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4CDE398E-75A7-4993-8C61-2BFD31F64754}" ma:internalName="LocLastLocAttemptVersionLookup" ma:readOnly="false" ma:showField="LastLocAttemptVersion" ma:web="6d93d202-47fc-4405-873a-cab67cc5f1b2">
      <xsd:simpleType>
        <xsd:restriction base="dms:Lookup"/>
      </xsd:simpleType>
    </xsd:element>
    <xsd:element name="LocLastLocAttemptVersionTypeLookup" ma:index="72" nillable="true" ma:displayName="Loc Last Loc Attempt Version Type" ma:default="" ma:list="{4CDE398E-75A7-4993-8C61-2BFD31F64754}" ma:internalName="LocLastLocAttemptVersionTypeLookup" ma:readOnly="true" ma:showField="LastLocAttemptVersionType" ma:web="6d93d202-47fc-4405-873a-cab67cc5f1b2">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4CDE398E-75A7-4993-8C61-2BFD31F64754}" ma:internalName="LocNewPublishedVersionLookup" ma:readOnly="true" ma:showField="NewPublishedVersion" ma:web="6d93d202-47fc-4405-873a-cab67cc5f1b2">
      <xsd:simpleType>
        <xsd:restriction base="dms:Lookup"/>
      </xsd:simpleType>
    </xsd:element>
    <xsd:element name="LocOverallHandbackStatusLookup" ma:index="76" nillable="true" ma:displayName="Loc Overall Handback Status" ma:default="" ma:list="{4CDE398E-75A7-4993-8C61-2BFD31F64754}" ma:internalName="LocOverallHandbackStatusLookup" ma:readOnly="true" ma:showField="OverallHandbackStatus" ma:web="6d93d202-47fc-4405-873a-cab67cc5f1b2">
      <xsd:simpleType>
        <xsd:restriction base="dms:Lookup"/>
      </xsd:simpleType>
    </xsd:element>
    <xsd:element name="LocOverallLocStatusLookup" ma:index="77" nillable="true" ma:displayName="Loc Overall Localize Status" ma:default="" ma:list="{4CDE398E-75A7-4993-8C61-2BFD31F64754}" ma:internalName="LocOverallLocStatusLookup" ma:readOnly="true" ma:showField="OverallLocStatus" ma:web="6d93d202-47fc-4405-873a-cab67cc5f1b2">
      <xsd:simpleType>
        <xsd:restriction base="dms:Lookup"/>
      </xsd:simpleType>
    </xsd:element>
    <xsd:element name="LocOverallPreviewStatusLookup" ma:index="78" nillable="true" ma:displayName="Loc Overall Preview Status" ma:default="" ma:list="{4CDE398E-75A7-4993-8C61-2BFD31F64754}" ma:internalName="LocOverallPreviewStatusLookup" ma:readOnly="true" ma:showField="OverallPreviewStatus" ma:web="6d93d202-47fc-4405-873a-cab67cc5f1b2">
      <xsd:simpleType>
        <xsd:restriction base="dms:Lookup"/>
      </xsd:simpleType>
    </xsd:element>
    <xsd:element name="LocOverallPublishStatusLookup" ma:index="79" nillable="true" ma:displayName="Loc Overall Publish Status" ma:default="" ma:list="{4CDE398E-75A7-4993-8C61-2BFD31F64754}" ma:internalName="LocOverallPublishStatusLookup" ma:readOnly="true" ma:showField="OverallPublishStatus" ma:web="6d93d202-47fc-4405-873a-cab67cc5f1b2">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4CDE398E-75A7-4993-8C61-2BFD31F64754}" ma:internalName="LocProcessedForHandoffsLookup" ma:readOnly="true" ma:showField="ProcessedForHandoffs" ma:web="6d93d202-47fc-4405-873a-cab67cc5f1b2">
      <xsd:simpleType>
        <xsd:restriction base="dms:Lookup"/>
      </xsd:simpleType>
    </xsd:element>
    <xsd:element name="LocProcessedForMarketsLookup" ma:index="82" nillable="true" ma:displayName="Loc Processed For Markets" ma:default="" ma:list="{4CDE398E-75A7-4993-8C61-2BFD31F64754}" ma:internalName="LocProcessedForMarketsLookup" ma:readOnly="true" ma:showField="ProcessedForMarkets" ma:web="6d93d202-47fc-4405-873a-cab67cc5f1b2">
      <xsd:simpleType>
        <xsd:restriction base="dms:Lookup"/>
      </xsd:simpleType>
    </xsd:element>
    <xsd:element name="LocPublishedDependentAssetsLookup" ma:index="83" nillable="true" ma:displayName="Loc Published Dependent Assets" ma:default="" ma:list="{4CDE398E-75A7-4993-8C61-2BFD31F64754}" ma:internalName="LocPublishedDependentAssetsLookup" ma:readOnly="true" ma:showField="PublishedDependentAssets" ma:web="6d93d202-47fc-4405-873a-cab67cc5f1b2">
      <xsd:simpleType>
        <xsd:restriction base="dms:Lookup"/>
      </xsd:simpleType>
    </xsd:element>
    <xsd:element name="LocPublishedLinkedAssetsLookup" ma:index="84" nillable="true" ma:displayName="Loc Published Linked Assets" ma:default="" ma:list="{4CDE398E-75A7-4993-8C61-2BFD31F64754}" ma:internalName="LocPublishedLinkedAssetsLookup" ma:readOnly="true" ma:showField="PublishedLinkedAssets" ma:web="6d93d202-47fc-4405-873a-cab67cc5f1b2">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db560eb5-700a-4f94-8fda-b57de4261f12}"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0C6DD30-196A-4C6B-B1BF-A43F3B8ACD4F}" ma:internalName="Markets" ma:readOnly="false" ma:showField="MarketNa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7E2D4CA2-442A-4FDA-AA57-71B8C7B2C53C}" ma:internalName="NumOfRatingsLookup" ma:readOnly="true" ma:showField="NumOfRating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7E2D4CA2-442A-4FDA-AA57-71B8C7B2C53C}" ma:internalName="PublishStatusLookup" ma:readOnly="false" ma:showField="PublishStatu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e3f7319-fb8f-4449-8902-000ab73a856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11d213f5-ec09-44b6-a8be-9da225be7a8d}" ma:internalName="TaxCatchAll" ma:showField="CatchAllData"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11d213f5-ec09-44b6-a8be-9da225be7a8d}" ma:internalName="TaxCatchAllLabel" ma:readOnly="true" ma:showField="CatchAllDataLabel"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acb2c5-0a2b-4bda-bd34-58e36cbb80d2"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cquiredFrom xmlns="6d93d202-47fc-4405-873a-cab67cc5f1b2" xsi:nil="true"/>
    <IsSearchable xmlns="6d93d202-47fc-4405-873a-cab67cc5f1b2">true</IsSearchable>
    <EditorialStatus xmlns="6d93d202-47fc-4405-873a-cab67cc5f1b2">Complete</EditorialStatus>
    <OriginAsset xmlns="6d93d202-47fc-4405-873a-cab67cc5f1b2" xsi:nil="true"/>
    <ThumbnailAssetId xmlns="6d93d202-47fc-4405-873a-cab67cc5f1b2" xsi:nil="true"/>
    <TrustLevel xmlns="6d93d202-47fc-4405-873a-cab67cc5f1b2">3 Community New</TrustLevel>
    <MarketSpecific xmlns="6d93d202-47fc-4405-873a-cab67cc5f1b2">true</MarketSpecific>
    <TPNamespace xmlns="6d93d202-47fc-4405-873a-cab67cc5f1b2" xsi:nil="true"/>
    <DirectSourceMarket xmlns="6d93d202-47fc-4405-873a-cab67cc5f1b2">english</DirectSourceMarket>
    <MachineTranslated xmlns="6d93d202-47fc-4405-873a-cab67cc5f1b2">false</MachineTranslated>
    <PlannedPubDate xmlns="6d93d202-47fc-4405-873a-cab67cc5f1b2" xsi:nil="true"/>
    <SubmitterId xmlns="6d93d202-47fc-4405-873a-cab67cc5f1b2">9c60ae39-ee33-43c2-b863-454968d0f2cc</SubmitterId>
    <Downloads xmlns="6d93d202-47fc-4405-873a-cab67cc5f1b2">0</Downloads>
    <OriginalSourceMarket xmlns="6d93d202-47fc-4405-873a-cab67cc5f1b2">english</OriginalSourceMarket>
    <PublishTargets xmlns="6d93d202-47fc-4405-873a-cab67cc5f1b2">OfficeOnline</PublishTargets>
    <ArtSampleDocs xmlns="6d93d202-47fc-4405-873a-cab67cc5f1b2" xsi:nil="true"/>
    <ApprovalLog xmlns="6d93d202-47fc-4405-873a-cab67cc5f1b2" xsi:nil="true"/>
    <ApprovalStatus xmlns="6d93d202-47fc-4405-873a-cab67cc5f1b2">InProgress</ApprovalStatus>
    <TPComponent xmlns="6d93d202-47fc-4405-873a-cab67cc5f1b2">PPTFiles</TPComponent>
    <EditorialTags xmlns="6d93d202-47fc-4405-873a-cab67cc5f1b2" xsi:nil="true"/>
    <TPExecutable xmlns="6d93d202-47fc-4405-873a-cab67cc5f1b2" xsi:nil="true"/>
    <LastHandOff xmlns="6d93d202-47fc-4405-873a-cab67cc5f1b2" xsi:nil="true"/>
    <BusinessGroup xmlns="6d93d202-47fc-4405-873a-cab67cc5f1b2" xsi:nil="true"/>
    <TPAppVersion xmlns="6d93d202-47fc-4405-873a-cab67cc5f1b2">12</TPAppVersion>
    <VoteCount xmlns="6d93d202-47fc-4405-873a-cab67cc5f1b2" xsi:nil="true"/>
    <APAuthor xmlns="6d93d202-47fc-4405-873a-cab67cc5f1b2">
      <UserInfo>
        <DisplayName>_o14migrate</DisplayName>
        <AccountId>266</AccountId>
        <AccountType/>
      </UserInfo>
    </APAuthor>
    <TPCommandLine xmlns="6d93d202-47fc-4405-873a-cab67cc5f1b2">{PP} /n {FilePath}</TPCommandLine>
    <UACurrentWords xmlns="6d93d202-47fc-4405-873a-cab67cc5f1b2" xsi:nil="true"/>
    <AssetId xmlns="6d93d202-47fc-4405-873a-cab67cc5f1b2">TP030007650</AssetId>
    <Manager xmlns="6d93d202-47fc-4405-873a-cab67cc5f1b2" xsi:nil="true"/>
    <NumericId xmlns="6d93d202-47fc-4405-873a-cab67cc5f1b2">-1</NumericId>
    <Component xmlns="64acb2c5-0a2b-4bda-bd34-58e36cbb80d2" xsi:nil="true"/>
    <HandoffToMSDN xmlns="6d93d202-47fc-4405-873a-cab67cc5f1b2" xsi:nil="true"/>
    <Markets xmlns="6d93d202-47fc-4405-873a-cab67cc5f1b2">
      <Value>2</Value>
    </Markets>
    <UALocComments xmlns="6d93d202-47fc-4405-873a-cab67cc5f1b2" xsi:nil="true"/>
    <UALocRecommendation xmlns="6d93d202-47fc-4405-873a-cab67cc5f1b2">Localize</UALocRecommendation>
    <AssetStart xmlns="6d93d202-47fc-4405-873a-cab67cc5f1b2">2010-04-16T14:29:04+00:00</AssetStart>
    <CrawlForDependencies xmlns="6d93d202-47fc-4405-873a-cab67cc5f1b2">false</CrawlForDependencies>
    <LastModifiedDateTime xmlns="6d93d202-47fc-4405-873a-cab67cc5f1b2" xsi:nil="true"/>
    <LastPublishResultLookup xmlns="6d93d202-47fc-4405-873a-cab67cc5f1b2" xsi:nil="true"/>
    <PublishStatusLookup xmlns="6d93d202-47fc-4405-873a-cab67cc5f1b2">
      <Value>328719</Value>
      <Value>502632</Value>
    </PublishStatusLookup>
    <AverageRating xmlns="6d93d202-47fc-4405-873a-cab67cc5f1b2" xsi:nil="true"/>
    <CSXUpdate xmlns="6d93d202-47fc-4405-873a-cab67cc5f1b2">false</CSXUpdate>
    <UAProjectedTotalWords xmlns="6d93d202-47fc-4405-873a-cab67cc5f1b2" xsi:nil="true"/>
    <AssetExpire xmlns="6d93d202-47fc-4405-873a-cab67cc5f1b2">2100-01-01T00:00:00+00:00</AssetExpire>
    <AssetType xmlns="6d93d202-47fc-4405-873a-cab67cc5f1b2">TP</AssetType>
    <IntlLangReviewDate xmlns="6d93d202-47fc-4405-873a-cab67cc5f1b2" xsi:nil="true"/>
    <TPFriendlyName xmlns="6d93d202-47fc-4405-873a-cab67cc5f1b2">Thème santé - Anatomie cerveau</TPFriendlyName>
    <IntlLangReview xmlns="6d93d202-47fc-4405-873a-cab67cc5f1b2" xsi:nil="true"/>
    <OOCacheId xmlns="6d93d202-47fc-4405-873a-cab67cc5f1b2" xsi:nil="true"/>
    <PolicheckWords xmlns="6d93d202-47fc-4405-873a-cab67cc5f1b2" xsi:nil="true"/>
    <TemplateStatus xmlns="6d93d202-47fc-4405-873a-cab67cc5f1b2">Complete</TemplateStatus>
    <CSXSubmissionMarket xmlns="6d93d202-47fc-4405-873a-cab67cc5f1b2" xsi:nil="true"/>
    <FriendlyTitle xmlns="6d93d202-47fc-4405-873a-cab67cc5f1b2" xsi:nil="true"/>
    <TPLaunchHelpLinkType xmlns="6d93d202-47fc-4405-873a-cab67cc5f1b2" xsi:nil="true"/>
    <Providers xmlns="6d93d202-47fc-4405-873a-cab67cc5f1b2" xsi:nil="true"/>
    <SourceTitle xmlns="6d93d202-47fc-4405-873a-cab67cc5f1b2">Thème santé - Anatomie cerveau</SourceTitle>
    <TemplateTemplateType xmlns="6d93d202-47fc-4405-873a-cab67cc5f1b2">PowerPoint 12 Default</TemplateTemplateType>
    <TimesCloned xmlns="6d93d202-47fc-4405-873a-cab67cc5f1b2" xsi:nil="true"/>
    <ClipArtFilename xmlns="6d93d202-47fc-4405-873a-cab67cc5f1b2" xsi:nil="true"/>
    <APDescription xmlns="6d93d202-47fc-4405-873a-cab67cc5f1b2" xsi:nil="true"/>
    <TPApplication xmlns="6d93d202-47fc-4405-873a-cab67cc5f1b2">PowerPoint</TPApplication>
    <CSXHash xmlns="6d93d202-47fc-4405-873a-cab67cc5f1b2">ePLDOlBDAZDDKmIkh2AuBqlVesc=</CSXHash>
    <PrimaryImageGen xmlns="6d93d202-47fc-4405-873a-cab67cc5f1b2">true</PrimaryImageGen>
    <ContentItem xmlns="6d93d202-47fc-4405-873a-cab67cc5f1b2" xsi:nil="true"/>
    <IsDeleted xmlns="6d93d202-47fc-4405-873a-cab67cc5f1b2">false</IsDeleted>
    <ShowIn xmlns="6d93d202-47fc-4405-873a-cab67cc5f1b2">Show everywhere</ShowIn>
    <BugNumber xmlns="6d93d202-47fc-4405-873a-cab67cc5f1b2" xsi:nil="true"/>
    <LegacyData xmlns="6d93d202-47fc-4405-873a-cab67cc5f1b2">ListingID:;Manager:;BuildStatus:Publish Passed;MockupPath:</LegacyData>
    <TPLaunchHelpLink xmlns="6d93d202-47fc-4405-873a-cab67cc5f1b2" xsi:nil="true"/>
    <Milestone xmlns="6d93d202-47fc-4405-873a-cab67cc5f1b2" xsi:nil="true"/>
    <UANotes xmlns="6d93d202-47fc-4405-873a-cab67cc5f1b2" xsi:nil="true"/>
    <Description0 xmlns="64acb2c5-0a2b-4bda-bd34-58e36cbb80d2" xsi:nil="true"/>
    <IntlLangReviewer xmlns="6d93d202-47fc-4405-873a-cab67cc5f1b2" xsi:nil="true"/>
    <IntlLocPriority xmlns="6d93d202-47fc-4405-873a-cab67cc5f1b2" xsi:nil="true"/>
    <OpenTemplate xmlns="6d93d202-47fc-4405-873a-cab67cc5f1b2">true</OpenTemplate>
    <Provider xmlns="6d93d202-47fc-4405-873a-cab67cc5f1b2" xsi:nil="true"/>
    <CSXSubmissionDate xmlns="6d93d202-47fc-4405-873a-cab67cc5f1b2">2009-10-27T07:00:00+00:00</CSXSubmissionDate>
    <TPClientViewer xmlns="6d93d202-47fc-4405-873a-cab67cc5f1b2" xsi:nil="true"/>
    <DSATActionTaken xmlns="6d93d202-47fc-4405-873a-cab67cc5f1b2" xsi:nil="true"/>
    <APEditor xmlns="6d93d202-47fc-4405-873a-cab67cc5f1b2">
      <UserInfo>
        <DisplayName>_o14migrate</DisplayName>
        <AccountId>266</AccountId>
        <AccountType/>
      </UserInfo>
    </APEditor>
    <TPInstallLocation xmlns="6d93d202-47fc-4405-873a-cab67cc5f1b2">{My Templates}</TPInstallLocation>
    <OutputCachingOn xmlns="6d93d202-47fc-4405-873a-cab67cc5f1b2">false</OutputCachingOn>
    <ParentAssetId xmlns="6d93d202-47fc-4405-873a-cab67cc5f1b2" xsi:nil="true"/>
    <LocManualTestRequired xmlns="6d93d202-47fc-4405-873a-cab67cc5f1b2">false</LocManualTestRequired>
    <LocalizationTagsTaxHTField0 xmlns="6d93d202-47fc-4405-873a-cab67cc5f1b2">
      <Terms xmlns="http://schemas.microsoft.com/office/infopath/2007/PartnerControls"/>
    </LocalizationTagsTaxHTField0>
    <CampaignTagsTaxHTField0 xmlns="6d93d202-47fc-4405-873a-cab67cc5f1b2">
      <Terms xmlns="http://schemas.microsoft.com/office/infopath/2007/PartnerControls"/>
    </CampaignTagsTaxHTField0>
    <LocLastLocAttemptVersionLookup xmlns="6d93d202-47fc-4405-873a-cab67cc5f1b2">169935</LocLastLocAttemptVersionLookup>
    <InternalTagsTaxHTField0 xmlns="6d93d202-47fc-4405-873a-cab67cc5f1b2">
      <Terms xmlns="http://schemas.microsoft.com/office/infopath/2007/PartnerControls"/>
    </InternalTagsTaxHTField0>
    <LocRecommendedHandoff xmlns="6d93d202-47fc-4405-873a-cab67cc5f1b2" xsi:nil="true"/>
    <BlockPublish xmlns="6d93d202-47fc-4405-873a-cab67cc5f1b2">false</BlockPublish>
    <LocComments xmlns="6d93d202-47fc-4405-873a-cab67cc5f1b2" xsi:nil="true"/>
    <TaxCatchAll xmlns="6d93d202-47fc-4405-873a-cab67cc5f1b2"/>
    <OriginalRelease xmlns="6d93d202-47fc-4405-873a-cab67cc5f1b2">14</OriginalRelease>
    <RecommendationsModifier xmlns="6d93d202-47fc-4405-873a-cab67cc5f1b2" xsi:nil="true"/>
    <ScenarioTagsTaxHTField0 xmlns="6d93d202-47fc-4405-873a-cab67cc5f1b2">
      <Terms xmlns="http://schemas.microsoft.com/office/infopath/2007/PartnerControls"/>
    </ScenarioTagsTaxHTField0>
    <FeatureTagsTaxHTField0 xmlns="6d93d202-47fc-4405-873a-cab67cc5f1b2">
      <Terms xmlns="http://schemas.microsoft.com/office/infopath/2007/PartnerControls"/>
    </FeatureTagsTaxHTField0>
    <LocMarketGroupTiers2 xmlns="6d93d202-47fc-4405-873a-cab67cc5f1b2" xsi:nil="true"/>
  </documentManagement>
</p:properties>
</file>

<file path=customXml/itemProps1.xml><?xml version="1.0" encoding="utf-8"?>
<ds:datastoreItem xmlns:ds="http://schemas.openxmlformats.org/officeDocument/2006/customXml" ds:itemID="{53E544C8-A276-47BE-AA4E-6F038FB7458D}">
  <ds:schemaRefs>
    <ds:schemaRef ds:uri="http://schemas.microsoft.com/sharepoint/v3/contenttype/forms"/>
  </ds:schemaRefs>
</ds:datastoreItem>
</file>

<file path=customXml/itemProps2.xml><?xml version="1.0" encoding="utf-8"?>
<ds:datastoreItem xmlns:ds="http://schemas.openxmlformats.org/officeDocument/2006/customXml" ds:itemID="{BDCF04B9-8FAC-418F-A580-F5070DF429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93d202-47fc-4405-873a-cab67cc5f1b2"/>
    <ds:schemaRef ds:uri="64acb2c5-0a2b-4bda-bd34-58e36cbb80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9618CB-DB6E-4AA0-A4D4-7085B63EAB18}">
  <ds:schemaRefs>
    <ds:schemaRef ds:uri="http://schemas.microsoft.com/office/2006/metadata/properties"/>
    <ds:schemaRef ds:uri="http://schemas.microsoft.com/office/infopath/2007/PartnerControls"/>
    <ds:schemaRef ds:uri="6d93d202-47fc-4405-873a-cab67cc5f1b2"/>
    <ds:schemaRef ds:uri="64acb2c5-0a2b-4bda-bd34-58e36cbb80d2"/>
  </ds:schemaRefs>
</ds:datastoreItem>
</file>

<file path=docProps/app.xml><?xml version="1.0" encoding="utf-8"?>
<Properties xmlns="http://schemas.openxmlformats.org/officeDocument/2006/extended-properties" xmlns:vt="http://schemas.openxmlformats.org/officeDocument/2006/docPropsVTypes">
  <Template>Thème santé - Anatomie cerveau</Template>
  <TotalTime>135</TotalTime>
  <Words>1459</Words>
  <Application>Microsoft Office PowerPoint</Application>
  <PresentationFormat>Affichage à l'écran (4:3)</PresentationFormat>
  <Paragraphs>208</Paragraphs>
  <Slides>26</Slides>
  <Notes>18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Arial</vt:lpstr>
      <vt:lpstr>Calibri</vt:lpstr>
      <vt:lpstr>Corbel</vt:lpstr>
      <vt:lpstr>Noto Sans Symbols</vt:lpstr>
      <vt:lpstr>Quattrocento Sans</vt:lpstr>
      <vt:lpstr>Times New Roman</vt:lpstr>
      <vt:lpstr>Wingdings</vt:lpstr>
      <vt:lpstr>Wingdings 2</vt:lpstr>
      <vt:lpstr>Wingdings 3</vt:lpstr>
      <vt:lpstr>Brain</vt:lpstr>
      <vt:lpstr>Présentation du projet  Segmentation de l’hippocampe en IRM</vt:lpstr>
      <vt:lpstr>Carte mentale</vt:lpstr>
      <vt:lpstr>Objectif</vt:lpstr>
      <vt:lpstr>Plan</vt:lpstr>
      <vt:lpstr> Cerveau </vt:lpstr>
      <vt:lpstr>Cerveau: Anatomie</vt:lpstr>
      <vt:lpstr>Hippocampe</vt:lpstr>
      <vt:lpstr>Fonctions cognitives</vt:lpstr>
      <vt:lpstr>ESPT et maladies neurologiques </vt:lpstr>
      <vt:lpstr>Qu’est ce qu’un État de Stress Post-Traumatique ESPT</vt:lpstr>
      <vt:lpstr>Qu’est ce qu’un État de Stress Post-Traumatique ESPT?</vt:lpstr>
      <vt:lpstr>Qui peut le développer ?</vt:lpstr>
      <vt:lpstr>Comment peut-on traiter le ESPT?</vt:lpstr>
      <vt:lpstr>ESPT et hippocampe</vt:lpstr>
      <vt:lpstr>Maladies neurologiques et hippocampe</vt:lpstr>
      <vt:lpstr> Imagerie Médicale : IRM</vt:lpstr>
      <vt:lpstr>Imagerie par Résonance Magnétique (IRM) </vt:lpstr>
      <vt:lpstr>IRM cérébral</vt:lpstr>
      <vt:lpstr>Marqueurs en IRM</vt:lpstr>
      <vt:lpstr>Traitement d’images médicales : TIM</vt:lpstr>
      <vt:lpstr>TIM</vt:lpstr>
      <vt:lpstr>Segmentation</vt:lpstr>
      <vt:lpstr>Méthodologie de travail et outils</vt:lpstr>
      <vt:lpstr>Méthodologie et planning</vt:lpstr>
      <vt:lpstr>Outils collaboratifs</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 Segmementation de l’hippocampe en IRM</dc:title>
  <dc:creator>Ouissem CHIBANI BAHI</dc:creator>
  <cp:lastModifiedBy>Ouissem CHIBANI BAHI</cp:lastModifiedBy>
  <cp:revision>40</cp:revision>
  <dcterms:created xsi:type="dcterms:W3CDTF">2023-10-05T08:15:22Z</dcterms:created>
  <dcterms:modified xsi:type="dcterms:W3CDTF">2023-10-06T08:28:45Z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0x01010069924D1ECC420D47A2456556BC94F7370400BDF4491DEA4973499845289601F88B9F</vt:lpwstr>
  </property>
  <property fmtid="{D5CDD505-2E9C-101B-9397-08002B2CF9AE}" pid="3" name="Applications">
    <vt:lpwstr>53;#PowerPoint 12</vt:lpwstr>
  </property>
  <property fmtid="{D5CDD505-2E9C-101B-9397-08002B2CF9AE}" pid="4" name="Order">
    <vt:r8>8653400</vt:r8>
  </property>
  <property fmtid="{D5CDD505-2E9C-101B-9397-08002B2CF9AE}" pid="5" name="APTrustLevel">
    <vt:r8>3</vt:r8>
  </property>
</Properties>
</file>